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10.xml"/>
  <Override ContentType="application/vnd.openxmlformats-officedocument.presentationml.comments+xml" PartName="/ppt/comments/comment8.xml"/>
  <Override ContentType="application/vnd.openxmlformats-officedocument.presentationml.comments+xml" PartName="/ppt/comments/comment6.xml"/>
  <Override ContentType="application/vnd.openxmlformats-officedocument.presentationml.comments+xml" PartName="/ppt/comments/comment3.xml"/>
  <Override ContentType="application/vnd.openxmlformats-officedocument.presentationml.comments+xml" PartName="/ppt/comments/comment15.xml"/>
  <Override ContentType="application/vnd.openxmlformats-officedocument.presentationml.comments+xml" PartName="/ppt/comments/comment13.xml"/>
  <Override ContentType="application/vnd.openxmlformats-officedocument.presentationml.comments+xml" PartName="/ppt/comments/comment1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12.xml"/>
  <Override ContentType="application/vnd.openxmlformats-officedocument.presentationml.comments+xml" PartName="/ppt/comments/comment1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y="6858000" cx="12192000"/>
  <p:notesSz cx="6858000" cy="9144000"/>
  <p:embeddedFontLst>
    <p:embeddedFont>
      <p:font typeface="Roboto"/>
      <p:regular r:id="rId39"/>
      <p:bold r:id="rId40"/>
      <p:italic r:id="rId41"/>
      <p:boldItalic r:id="rId42"/>
    </p:embeddedFont>
    <p:embeddedFont>
      <p:font typeface="Arial Narrow"/>
      <p:regular r:id="rId43"/>
      <p:bold r:id="rId44"/>
      <p:italic r:id="rId45"/>
      <p:boldItalic r:id="rId46"/>
    </p:embeddedFont>
    <p:embeddedFont>
      <p:font typeface="Arial Black"/>
      <p:regular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8" roundtripDataSignature="AMtx7mjBULJBmyBzJ91psAnLMcuql0+6h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0" name="Femke Van Den Berg"/>
  <p:cmAuthor clrIdx="1" id="1" initials="" lastIdx="7" name="Eddy van Dijk"/>
  <p:cmAuthor clrIdx="2" id="2" initials="" lastIdx="4" name="Caroline Janse"/>
  <p:cmAuthor clrIdx="3" id="3" initials="" lastIdx="5" name="Gyula Szijjártó"/>
  <p:cmAuthor clrIdx="4" id="4" initials="" lastIdx="4" name="Renske Vermeer"/>
  <p:cmAuthor clrIdx="5" id="5" initials="" lastIdx="4" name="Sander Bruggeman"/>
  <p:cmAuthor clrIdx="6" id="6" initials="" lastIdx="2" name="sam legein"/>
  <p:cmAuthor clrIdx="7" id="7" initials="" lastIdx="3" name="Kai van der Plas - STAR IPM"/>
  <p:cmAuthor clrIdx="8" id="8" initials="" lastIdx="3" name="Bastiaan van der Kolk"/>
  <p:cmAuthor clrIdx="9" id="9" initials="" lastIdx="1" name="Max Zijlstr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5731C0F-C688-4FB1-88AB-C4D54DDAFE16}">
  <a:tblStyle styleId="{C5731C0F-C688-4FB1-88AB-C4D54DDAFE1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1685DE8-C0B9-4516-91CA-B60ADC38C828}" styleName="Table_1">
    <a:wholeTbl>
      <a:tcTxStyle b="off" i="off">
        <a:font>
          <a:latin typeface="Nexa Book"/>
          <a:ea typeface="Nexa Book"/>
          <a:cs typeface="Nexa 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7E9"/>
          </a:solidFill>
        </a:fill>
      </a:tcStyle>
    </a:wholeTbl>
    <a:band1H>
      <a:tcTxStyle b="off" i="off"/>
      <a:tcStyle>
        <a:fill>
          <a:solidFill>
            <a:srgbClr val="CBCBD0"/>
          </a:solidFill>
        </a:fill>
      </a:tcStyle>
    </a:band1H>
    <a:band2H>
      <a:tcTxStyle b="off" i="off"/>
    </a:band2H>
    <a:band1V>
      <a:tcTxStyle b="off" i="off"/>
      <a:tcStyle>
        <a:fill>
          <a:solidFill>
            <a:srgbClr val="CBCBD0"/>
          </a:solidFill>
        </a:fill>
      </a:tcStyle>
    </a:band1V>
    <a:band2V>
      <a:tcTxStyle b="off" i="off"/>
    </a:band2V>
    <a:lastCol>
      <a:tcTxStyle b="on" i="off">
        <a:font>
          <a:latin typeface="Nexa Book"/>
          <a:ea typeface="Nexa Book"/>
          <a:cs typeface="Nexa Book"/>
        </a:font>
        <a:schemeClr val="lt1"/>
      </a:tcTxStyle>
      <a:tcStyle>
        <a:fill>
          <a:solidFill>
            <a:schemeClr val="accent1"/>
          </a:solidFill>
        </a:fill>
      </a:tcStyle>
    </a:lastCol>
    <a:firstCol>
      <a:tcTxStyle b="on" i="off">
        <a:font>
          <a:latin typeface="Nexa Book"/>
          <a:ea typeface="Nexa Book"/>
          <a:cs typeface="Nexa Book"/>
        </a:font>
        <a:schemeClr val="lt1"/>
      </a:tcTxStyle>
      <a:tcStyle>
        <a:fill>
          <a:solidFill>
            <a:schemeClr val="accent1"/>
          </a:solidFill>
        </a:fill>
      </a:tcStyle>
    </a:firstCol>
    <a:lastRow>
      <a:tcTxStyle b="on" i="off">
        <a:font>
          <a:latin typeface="Nexa Book"/>
          <a:ea typeface="Nexa Book"/>
          <a:cs typeface="Nexa Book"/>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Nexa Book"/>
          <a:ea typeface="Nexa Book"/>
          <a:cs typeface="Nexa Book"/>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3.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5.xml"/><Relationship Id="rId44" Type="http://schemas.openxmlformats.org/officeDocument/2006/relationships/font" Target="fonts/ArialNarrow-bold.fntdata"/><Relationship Id="rId21" Type="http://schemas.openxmlformats.org/officeDocument/2006/relationships/slide" Target="slides/slide14.xml"/><Relationship Id="rId43" Type="http://schemas.openxmlformats.org/officeDocument/2006/relationships/font" Target="fonts/ArialNarrow-regular.fntdata"/><Relationship Id="rId24" Type="http://schemas.openxmlformats.org/officeDocument/2006/relationships/slide" Target="slides/slide17.xml"/><Relationship Id="rId46" Type="http://schemas.openxmlformats.org/officeDocument/2006/relationships/font" Target="fonts/ArialNarrow-boldItalic.fntdata"/><Relationship Id="rId23" Type="http://schemas.openxmlformats.org/officeDocument/2006/relationships/slide" Target="slides/slide16.xml"/><Relationship Id="rId45" Type="http://schemas.openxmlformats.org/officeDocument/2006/relationships/font" Target="fonts/ArialNarrow-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48" Type="http://customschemas.google.com/relationships/presentationmetadata" Target="metadata"/><Relationship Id="rId25" Type="http://schemas.openxmlformats.org/officeDocument/2006/relationships/slide" Target="slides/slide18.xml"/><Relationship Id="rId47" Type="http://schemas.openxmlformats.org/officeDocument/2006/relationships/font" Target="fonts/ArialBlack-regular.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Roboto-regular.fntdata"/><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2-13T10:24:02.282">
    <p:pos x="234" y="285"/>
    <p:text>Overall: lay-out van slide 6 tm 13 komt niet overeen met rest van de presentatie.</p:text>
    <p:extLst>
      <p:ext uri="{C676402C-5697-4E1C-873F-D02D1690AC5C}">
        <p15:threadingInfo timeZoneBias="0"/>
      </p:ext>
      <p:ext uri="http://customooxmlschemas.google.com/">
        <go:slidesCustomData xmlns:go="http://customooxmlschemas.google.com/" commentPostId="AAABxghQYvw"/>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12-13T10:23:11.222">
    <p:pos x="4065" y="1302"/>
    <p:text>Bekijk kritisch of dit inderdaad nog steeds is wat we doen en up-to-date is. Voorzien we studenten nog steeds van boeken?</p:text>
    <p:extLst>
      <p:ext uri="{C676402C-5697-4E1C-873F-D02D1690AC5C}">
        <p15:threadingInfo timeZoneBias="0"/>
      </p:ext>
      <p:ext uri="http://customooxmlschemas.google.com/">
        <go:slidesCustomData xmlns:go="http://customooxmlschemas.google.com/" commentPostId="AAABxghQYvs"/>
      </p:ext>
    </p:extLst>
  </p:cm>
  <p:cm authorId="1" idx="1" dt="2025-12-21T16:59:02.006">
    <p:pos x="4065" y="1402"/>
    <p:text>Evt specificeren wat voor type trainingen. Bijvoorbeeld de 2-3 meest populaire categorieën.</p:text>
    <p:extLst>
      <p:ext uri="{C676402C-5697-4E1C-873F-D02D1690AC5C}">
        <p15:threadingInfo timeZoneBias="0"/>
      </p:ext>
      <p:ext uri="http://customooxmlschemas.google.com/">
        <go:slidesCustomData xmlns:go="http://customooxmlschemas.google.com/" commentPostId="AAABx-8wsyY"/>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1" dt="2025-12-19T10:03:34.726">
    <p:pos x="6000" y="0"/>
    <p:text>Misschien hier alleen de events benoemen die echt waarde toevoegen vanuit de social pillar. Bijvoorbeeld; Wednesday drinks, trips, opening party. En dan de tekst iets inkorten?</p:text>
    <p:extLst>
      <p:ext uri="{C676402C-5697-4E1C-873F-D02D1690AC5C}">
        <p15:threadingInfo timeZoneBias="0"/>
      </p:ext>
      <p:ext uri="http://customooxmlschemas.google.com/">
        <go:slidesCustomData xmlns:go="http://customooxmlschemas.google.com/" commentPostId="AAABxqvX854"/>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2" dt="2025-12-19T10:04:23.247">
    <p:pos x="6000" y="0"/>
    <p:text>Doen we dit echt? Je zou hier ook de tekst kunnen aanpassen naar iets nieuws. Dit is misschien lichtelijk outdated.</p:text>
    <p:extLst>
      <p:ext uri="{C676402C-5697-4E1C-873F-D02D1690AC5C}">
        <p15:threadingInfo timeZoneBias="0"/>
      </p:ext>
      <p:ext uri="http://customooxmlschemas.google.com/">
        <go:slidesCustomData xmlns:go="http://customooxmlschemas.google.com/" commentPostId="AAABxqvX858"/>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2" dt="2025-12-21T17:11:13.100">
    <p:pos x="5011" y="3036"/>
    <p:text>Gelijk trekken met tekst in 1e value driver. Vergeet niet hetzelfde te doen op de andere slides waar de value drivers genoemd worden.</p:text>
    <p:extLst>
      <p:ext uri="{C676402C-5697-4E1C-873F-D02D1690AC5C}">
        <p15:threadingInfo timeZoneBias="0"/>
      </p:ext>
      <p:ext uri="http://customooxmlschemas.google.com/">
        <go:slidesCustomData xmlns:go="http://customooxmlschemas.google.com/" commentPostId="AAABx-8wsys"/>
      </p:ext>
    </p:extLst>
  </p:cm>
  <p:cm authorId="0" idx="3" dt="2025-12-22T23:07:39.522">
    <p:pos x="234" y="167"/>
    <p:text>General comment: zorg dat de feedback van deze slides (14,15,16) ook wordt meegenomen in de slides van de individuele VDs</p:text>
    <p:extLst>
      <p:ext uri="{C676402C-5697-4E1C-873F-D02D1690AC5C}">
        <p15:threadingInfo timeZoneBias="0"/>
      </p:ext>
      <p:ext uri="http://customooxmlschemas.google.com/">
        <go:slidesCustomData xmlns:go="http://customooxmlschemas.google.com/" commentPostId="AAAByDNQmnY"/>
      </p:ext>
    </p:extLs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3" dt="2025-12-19T10:05:53.228">
    <p:pos x="234" y="285"/>
    <p:text>Welke long term ambitions? Misschien deze zin iets aanpassen zodat het wat duidelijker leest.</p:text>
    <p:extLst>
      <p:ext uri="{C676402C-5697-4E1C-873F-D02D1690AC5C}">
        <p15:threadingInfo timeZoneBias="0"/>
      </p:ext>
      <p:ext uri="http://customooxmlschemas.google.com/">
        <go:slidesCustomData xmlns:go="http://customooxmlschemas.google.com/" commentPostId="AAABxqvX86A"/>
      </p:ext>
    </p:extLst>
  </p:cm>
  <p:cm authorId="1" idx="3" dt="2025-12-21T17:26:10.764">
    <p:pos x="234" y="385"/>
    <p:text>Interpunctie in alle boxes van slide 15 &amp; 16 (vooral punten .)</p:text>
    <p:extLst>
      <p:ext uri="{C676402C-5697-4E1C-873F-D02D1690AC5C}">
        <p15:threadingInfo timeZoneBias="0"/>
      </p:ext>
      <p:ext uri="http://customooxmlschemas.google.com/">
        <go:slidesCustomData xmlns:go="http://customooxmlschemas.google.com/" commentPostId="AAABx-8wsy4"/>
      </p:ext>
    </p:extLst>
  </p:cm>
  <p:cm authorId="3" idx="1" dt="2025-12-22T01:51:23.249">
    <p:pos x="234" y="1669"/>
    <p:text>ik zou het "portfolio of events" noemen voor meer duidelijkheid</p:text>
    <p:extLst>
      <p:ext uri="{C676402C-5697-4E1C-873F-D02D1690AC5C}">
        <p15:threadingInfo timeZoneBias="0"/>
      </p:ext>
      <p:ext uri="http://customooxmlschemas.google.com/">
        <go:slidesCustomData xmlns:go="http://customooxmlschemas.google.com/" commentPostId="AAABx_7itmA"/>
      </p:ext>
    </p:extLst>
  </p:cm>
  <p:cm authorId="0" idx="4" dt="2025-12-22T22:54:48.102">
    <p:pos x="5263" y="3388"/>
    <p:text>Als ik de naam van de VD lees ligt de focus vgm meer op het "fulltime recruitment process", terwijl de target situatie meer gaat over het inhoudelijk structureren van bestuur. Dit heeft wat minder te maken met het recruitment process, want dit is denk ik meer een soort marketing ding? (zeker als ik current situation lees). De flow tussen deze 3 blokken staat voor mijn gevoel nog niet helemaal.</p:text>
    <p:extLst>
      <p:ext uri="{C676402C-5697-4E1C-873F-D02D1690AC5C}">
        <p15:threadingInfo timeZoneBias="0"/>
      </p:ext>
      <p:ext uri="http://customooxmlschemas.google.com/">
        <go:slidesCustomData xmlns:go="http://customooxmlschemas.google.com/" commentPostId="AAAByDJt9GM"/>
      </p:ext>
    </p:extLs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3" idx="2" dt="2025-12-22T01:54:52.038">
    <p:pos x="234" y="1669"/>
    <p:text>ik vind "value of academic pillar" een beetje weirdly verwoord.
Je kan simply STAR's Academic offerings increasen/updaten naar current student needs</p:text>
    <p:extLst>
      <p:ext uri="{C676402C-5697-4E1C-873F-D02D1690AC5C}">
        <p15:threadingInfo timeZoneBias="0"/>
      </p:ext>
      <p:ext uri="http://customooxmlschemas.google.com/">
        <go:slidesCustomData xmlns:go="http://customooxmlschemas.google.com/" commentPostId="AAABx_7itmE"/>
      </p:ext>
    </p:extLst>
  </p:cm>
  <p:cm authorId="0" idx="5" dt="2025-12-22T22:56:11.970">
    <p:pos x="234" y="2500"/>
    <p:text>Zelfde feedback als op slide 14</p:text>
    <p:extLst>
      <p:ext uri="{C676402C-5697-4E1C-873F-D02D1690AC5C}">
        <p15:threadingInfo timeZoneBias="0"/>
      </p:ext>
      <p:ext uri="http://customooxmlschemas.google.com/">
        <go:slidesCustomData xmlns:go="http://customooxmlschemas.google.com/" commentPostId="AAAByDNQmm4"/>
      </p:ext>
    </p:extLs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5-12-22T23:09:26.777">
    <p:pos x="50" y="757"/>
    <p:text>ben fan van deze voorbeelden :)</p:text>
    <p:extLst>
      <p:ext uri="{C676402C-5697-4E1C-873F-D02D1690AC5C}">
        <p15:threadingInfo timeZoneBias="0"/>
      </p:ext>
      <p:ext uri="http://customooxmlschemas.google.com/">
        <go:slidesCustomData xmlns:go="http://customooxmlschemas.google.com/" commentPostId="AAAByDNQmng"/>
      </p:ext>
    </p:extLst>
  </p:cm>
  <p:cm authorId="4" idx="1" dt="2026-01-04T21:15:23.324">
    <p:pos x="50" y="2324"/>
    <p:text>ook betere fulltime recruitment</p:text>
    <p:extLst>
      <p:ext uri="{C676402C-5697-4E1C-873F-D02D1690AC5C}">
        <p15:threadingInfo timeZoneBias="0"/>
      </p:ext>
      <p:ext uri="http://customooxmlschemas.google.com/">
        <go:slidesCustomData xmlns:go="http://customooxmlschemas.google.com/" commentPostId="AAAByMdoz7k"/>
      </p:ext>
    </p:extLs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5-12-22T23:17:27.303">
    <p:pos x="3863" y="770"/>
    <p:text>Super goed dat jullie al deze verdeling hebben gemaakt voor de workstreams!!</p:text>
    <p:extLst>
      <p:ext uri="{C676402C-5697-4E1C-873F-D02D1690AC5C}">
        <p15:threadingInfo timeZoneBias="0"/>
      </p:ext>
      <p:ext uri="http://customooxmlschemas.google.com/">
        <go:slidesCustomData xmlns:go="http://customooxmlschemas.google.com/" commentPostId="AAAByDNQmn4"/>
      </p:ext>
    </p:extLst>
  </p:cm>
</p:cmLst>
</file>

<file path=ppt/comments/comment1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5" idx="1" dt="2025-12-17T18:50:59.702">
    <p:pos x="3876" y="1853"/>
    <p:text>Dit is een onderdeel van VD5, je kan natuurlijk wel optreden als 'adviseur' wanneer zij dit witboek gaan aanpakken.</p:text>
    <p:extLst>
      <p:ext uri="{C676402C-5697-4E1C-873F-D02D1690AC5C}">
        <p15:threadingInfo timeZoneBias="0"/>
      </p:ext>
      <p:ext uri="http://customooxmlschemas.google.com/">
        <go:slidesCustomData xmlns:go="http://customooxmlschemas.google.com/" commentPostId="AAABt_RyaIs"/>
      </p:ext>
    </p:extLst>
  </p:cm>
  <p:cm authorId="6" idx="1" dt="2025-12-21T16:55:43.561">
    <p:pos x="3879" y="783"/>
    <p:text>Heel leuk idee, weet wel dat we een samenwerking hebben met Slim Academy die ook tentamen trainingen geven. Vergeet dus ook niet te kijken in dat contract of we onze academische tak (onder die samenwerking) mogen uitbreiden naar tentamen training/scriptie training. :)</p:text>
    <p:extLst>
      <p:ext uri="{C676402C-5697-4E1C-873F-D02D1690AC5C}">
        <p15:threadingInfo timeZoneBias="0"/>
      </p:ext>
      <p:ext uri="http://customooxmlschemas.google.com/">
        <go:slidesCustomData xmlns:go="http://customooxmlschemas.google.com/" commentPostId="AAABx-8wsyU"/>
      </p:ext>
    </p:extLst>
  </p:cm>
  <p:cm authorId="1" idx="4" dt="2025-12-21T18:33:43.962">
    <p:pos x="50" y="757"/>
    <p:text>Toevoegend aan de comment van Sam; Een analyse van de concurrentie kan hier waardevol zijn. In kaart brengen welke spelers relevant zijn, wat ze aanbieden, tegen welke prijzen, hoe snel concurrentie groeit, en (most important of all) hoe/waarom STAR hierin kan differentiëren =&gt; o.a. kosteloos voor studenten, capabilities voor on campus teaching, groot bestaand netwerk kunnen verbinden. In het kort: het definiëren van de market gap en je unique selling point.
Zou dit toevoegen aan je milestones. Vind deze VD echt een heel gaaf idee met veel potentie.</p:text>
    <p:extLst>
      <p:ext uri="{C676402C-5697-4E1C-873F-D02D1690AC5C}">
        <p15:threadingInfo timeZoneBias="0"/>
      </p:ext>
      <p:ext uri="http://customooxmlschemas.google.com/">
        <go:slidesCustomData xmlns:go="http://customooxmlschemas.google.com/" commentPostId="AAAByAk9aBQ"/>
      </p:ext>
    </p:extLst>
  </p:cm>
  <p:cm authorId="3" idx="3" dt="2025-12-22T02:24:29.836">
    <p:pos x="50" y="857"/>
    <p:text>Dit is wel een grote assumptie, en VD4 draait erg om de tentamen trainingen in zijn huidige format. De "academic pillar" bevat naast study support ook alle personal en professional development offerings. Ik zou het dus aanraden om dit meer breed te verwoorden en eerder highlighten dat we niet echt eens weten wat de huidige student van zijn studievereniging als academic offerings zou verwachten.</p:text>
    <p:extLst>
      <p:ext uri="{C676402C-5697-4E1C-873F-D02D1690AC5C}">
        <p15:threadingInfo timeZoneBias="0"/>
      </p:ext>
      <p:ext uri="http://customooxmlschemas.google.com/">
        <go:slidesCustomData xmlns:go="http://customooxmlschemas.google.com/" commentPostId="AAABx_7jXt8"/>
      </p:ext>
    </p:extLst>
  </p:cm>
  <p:cm authorId="3" idx="4" dt="2025-12-22T02:26:24.020">
    <p:pos x="3879" y="883"/>
    <p:text>Alumni zijn ook een top resource!</p:text>
    <p:extLst>
      <p:ext uri="{C676402C-5697-4E1C-873F-D02D1690AC5C}">
        <p15:threadingInfo timeZoneBias="0"/>
      </p:ext>
      <p:ext uri="http://customooxmlschemas.google.com/">
        <go:slidesCustomData xmlns:go="http://customooxmlschemas.google.com/" commentPostId="AAABx_7jXuE"/>
      </p:ext>
    </p:extLst>
  </p:cm>
  <p:cm authorId="0" idx="8" dt="2025-12-23T10:52:29.272">
    <p:pos x="50" y="2324"/>
    <p:text>Ik begrijp wat jullie hier opschrijven, maar eigenlijk is het vooral een herhaling van de titel en niet heel concreet. Dat maakt het ook lastiger voor jezelf om ergens naartoe te werken en tevreden te zijn met wat je uiteindelijk hebt behaald. 
Misschien dat jullie hier nog wat specifieker kunnen zijn, bijv; heb je een X aantal nieuwe initiatieven (en dat hoeven er geen tientallen te zijn, 1 of 2 waardevolle kan al mooi zijn) om toe te voegen aan ons portfolio? Dan geeft meer richtlijn en de invulling daarvan kun je later nog onderzoeken.</p:text>
    <p:extLst>
      <p:ext uri="{C676402C-5697-4E1C-873F-D02D1690AC5C}">
        <p15:threadingInfo timeZoneBias="0"/>
      </p:ext>
      <p:ext uri="http://customooxmlschemas.google.com/">
        <go:slidesCustomData xmlns:go="http://customooxmlschemas.google.com/" commentPostId="AAAByDLpojI"/>
      </p:ext>
    </p:extLst>
  </p:cm>
</p:cmLst>
</file>

<file path=ppt/comments/comment1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5" idx="2" dt="2025-12-17T18:51:59.277">
    <p:pos x="52" y="3736"/>
    <p:text>Sterke KPI's, lekker bezig!</p:text>
    <p:extLst>
      <p:ext uri="{C676402C-5697-4E1C-873F-D02D1690AC5C}">
        <p15:threadingInfo timeZoneBias="0"/>
      </p:ext>
      <p:ext uri="http://customooxmlschemas.google.com/">
        <go:slidesCustomData xmlns:go="http://customooxmlschemas.google.com/" commentPostId="AAABt_RyaIw"/>
      </p:ext>
    </p:extLst>
  </p:cm>
  <p:cm authorId="1" idx="5" dt="2025-12-21T18:35:06.243">
    <p:pos x="52" y="3836"/>
    <p:text>Je kan dit evt ook definiëren als verbetering in eindresulaat. Bijvoorbeeld van een 7 als gemiddelde prestatie naar een 7.5</p:text>
    <p:extLst>
      <p:ext uri="{C676402C-5697-4E1C-873F-D02D1690AC5C}">
        <p15:threadingInfo timeZoneBias="0"/>
      </p:ext>
      <p:ext uri="http://customooxmlschemas.google.com/">
        <go:slidesCustomData xmlns:go="http://customooxmlschemas.google.com/" commentPostId="AAAByAk9aBU"/>
      </p:ext>
    </p:extLst>
  </p:cm>
  <p:cm authorId="1" idx="6" dt="2025-12-21T18:40:17.977">
    <p:pos x="65" y="1880"/>
    <p:text>Kan Teams deze kosten voorkomen? Of vind de RSM het niet leuk als hun licentie hiervoor gebruikt wordt? Alle RSM studenten hebben hier toegang toe.</p:text>
    <p:extLst>
      <p:ext uri="{C676402C-5697-4E1C-873F-D02D1690AC5C}">
        <p15:threadingInfo timeZoneBias="0"/>
      </p:ext>
      <p:ext uri="http://customooxmlschemas.google.com/">
        <go:slidesCustomData xmlns:go="http://customooxmlschemas.google.com/" commentPostId="AAAByAk9aBY"/>
      </p:ext>
    </p:extLst>
  </p:cm>
  <p:cm authorId="0" idx="9" dt="2025-12-23T10:54:20.166">
    <p:pos x="65" y="1980"/>
    <p:text>Goed om dit ook met Verico af te stemmen</p:text>
    <p:extLst>
      <p:ext uri="{C676402C-5697-4E1C-873F-D02D1690AC5C}">
        <p15:threadingInfo timeZoneBias="0"/>
      </p:ext>
      <p:ext uri="http://customooxmlschemas.google.com/">
        <go:slidesCustomData xmlns:go="http://customooxmlschemas.google.com/" commentPostId="AAAByDLpojY"/>
      </p:ext>
    </p:extLst>
  </p:cm>
  <p:cm authorId="0" idx="10" dt="2025-12-23T10:54:50.119">
    <p:pos x="65" y="2815"/>
    <p:text>Goed gedaan met deze KPIs!</p:text>
    <p:extLst>
      <p:ext uri="{C676402C-5697-4E1C-873F-D02D1690AC5C}">
        <p15:threadingInfo timeZoneBias="0"/>
      </p:ext>
      <p:ext uri="http://customooxmlschemas.google.com/">
        <go:slidesCustomData xmlns:go="http://customooxmlschemas.google.com/" commentPostId="AAAByDLpojc"/>
      </p:ext>
    </p:extLst>
  </p:cm>
  <p:cm authorId="0" idx="11" dt="2025-12-23T10:55:22.207">
    <p:pos x="52" y="3936"/>
    <p:text>Denk ook na over hoe je dit wilt tracken</p:text>
    <p:extLst>
      <p:ext uri="{C676402C-5697-4E1C-873F-D02D1690AC5C}">
        <p15:threadingInfo timeZoneBias="0"/>
      </p:ext>
      <p:ext uri="http://customooxmlschemas.google.com/">
        <go:slidesCustomData xmlns:go="http://customooxmlschemas.google.com/" commentPostId="AAAByDLrK2E"/>
      </p:ext>
    </p:extLst>
  </p:cm>
  <p:cm authorId="4" idx="2" dt="2026-01-04T21:31:32.587">
    <p:pos x="52" y="4036"/>
    <p:text>Een lagging kpi zou ook hogere coverage rate kunnen zijn want meer academic value leads to better visibility and higher coverage rate</p:text>
    <p:extLst>
      <p:ext uri="{C676402C-5697-4E1C-873F-D02D1690AC5C}">
        <p15:threadingInfo timeZoneBias="0"/>
      </p:ext>
      <p:ext uri="http://customooxmlschemas.google.com/">
        <go:slidesCustomData xmlns:go="http://customooxmlschemas.google.com/" commentPostId="AAAByMdoz8A"/>
      </p:ext>
    </p:extLst>
  </p:cm>
</p:cmLst>
</file>

<file path=ppt/comments/comment1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5" idx="3" dt="2025-12-17T18:56:08.418">
    <p:pos x="65" y="789"/>
    <p:text>Dit is iets wat je het liefst continu wilt blijven doen ipv eenmalig</p:text>
    <p:extLst>
      <p:ext uri="{C676402C-5697-4E1C-873F-D02D1690AC5C}">
        <p15:threadingInfo timeZoneBias="0"/>
      </p:ext>
      <p:ext uri="http://customooxmlschemas.google.com/">
        <go:slidesCustomData xmlns:go="http://customooxmlschemas.google.com/" commentPostId="AAABt_RyaI0"/>
      </p:ext>
    </p:extLst>
  </p:cm>
  <p:cm authorId="0" idx="12" dt="2025-12-23T10:56:08.933">
    <p:pos x="65" y="889"/>
    <p:text>milestones zijn goed beschreven! Wees nog eens kritisch op de tijdlijn, aangezien beleid pas 17jan wordt goedgekeurd</p:text>
    <p:extLst>
      <p:ext uri="{C676402C-5697-4E1C-873F-D02D1690AC5C}">
        <p15:threadingInfo timeZoneBias="0"/>
      </p:ext>
      <p:ext uri="http://customooxmlschemas.google.com/">
        <go:slidesCustomData xmlns:go="http://customooxmlschemas.google.com/" commentPostId="AAAByDLrK2I"/>
      </p:ext>
    </p:extLst>
  </p:cm>
  <p:cm authorId="0" idx="13" dt="2025-12-23T10:57:04.853">
    <p:pos x="3863" y="770"/>
    <p:text>wat bedoelen jullie precies met dit central platform?</p:text>
    <p:extLst>
      <p:ext uri="{C676402C-5697-4E1C-873F-D02D1690AC5C}">
        <p15:threadingInfo timeZoneBias="0"/>
      </p:ext>
      <p:ext uri="http://customooxmlschemas.google.com/">
        <go:slidesCustomData xmlns:go="http://customooxmlschemas.google.com/" commentPostId="AAAByDLrK2M"/>
      </p:ext>
    </p:extLst>
  </p:cm>
  <p:cm authorId="4" idx="3" dt="2026-01-04T21:32:31.380">
    <p:pos x="65" y="622"/>
    <p:text>Ik zou ook iets toevoegen als ‘review current academic offerings (internal &amp; external); kijken of we niet in vaarwater van SR of RSM komen (of kijken naar samenwerkingen)</p:text>
    <p:extLst>
      <p:ext uri="{C676402C-5697-4E1C-873F-D02D1690AC5C}">
        <p15:threadingInfo timeZoneBias="0"/>
      </p:ext>
      <p:ext uri="http://customooxmlschemas.google.com/">
        <go:slidesCustomData xmlns:go="http://customooxmlschemas.google.com/" commentPostId="AAAByMdoz8E"/>
      </p:ext>
    </p:extLst>
  </p:cm>
</p:cmLst>
</file>

<file path=ppt/comments/comment1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4" dt="2025-12-23T10:48:40.359">
    <p:pos x="50" y="757"/>
    <p:text>Kan dit iets uitgebreider?</p:text>
    <p:extLst>
      <p:ext uri="{C676402C-5697-4E1C-873F-D02D1690AC5C}">
        <p15:threadingInfo timeZoneBias="0"/>
      </p:ext>
      <p:ext uri="http://customooxmlschemas.google.com/">
        <go:slidesCustomData xmlns:go="http://customooxmlschemas.google.com/" commentPostId="AAABx9TaJzc"/>
      </p:ext>
    </p:extLst>
  </p:cm>
  <p:cm authorId="0" idx="14" dt="2025-12-22T23:21:58.237">
    <p:pos x="50" y="757"/>
    <p:text>Eens met Car, het schetsen van een duidelijke context is belangrijk om voor jezelf ook de focus te bepalen. Op dit moment mis ik die focus nog in de manier waarop jullie je idee voor deze VD hebben opgeschreven. 
Opzich is het logisch dat supervisors de commissies step-by-step moeten begeleiden. Dat is ook een beetje het idee van de BSc commissies. 
Dus waar zit nou echt het probleem dat ze niet utilised zijn till their full potential?! Zijn ze niet gemotiveerd? Weten ze niet wat ze moeten doen? Vinden ze het niet leuk wat ze moeten doen? Krijgen ze niet genoeg begeleiding? Zijn er niet genoeg incentives? Belangrijk om hier goed te beschrijven wat precies de pijnpunten zijn.</p:text>
    <p:extLst>
      <p:ext uri="{C676402C-5697-4E1C-873F-D02D1690AC5C}">
        <p15:threadingInfo timeZoneBias="0">
          <p15:parentCm authorId="2" idx="4"/>
        </p15:threadingInfo>
      </p:ext>
      <p:ext uri="http://customooxmlschemas.google.com/">
        <go:slidesCustomData xmlns:go="http://customooxmlschemas.google.com/" commentPostId="AAAByDNQmoA"/>
      </p:ext>
    </p:extLst>
  </p:cm>
  <p:cm authorId="0" idx="15" dt="2025-12-23T10:48:40.359">
    <p:pos x="50" y="757"/>
    <p:text>Mag ook wel iets verhalender worden opgeschreven, zoals bijv VD 4</p:text>
    <p:extLst>
      <p:ext uri="{C676402C-5697-4E1C-873F-D02D1690AC5C}">
        <p15:threadingInfo timeZoneBias="0">
          <p15:parentCm authorId="2" idx="4"/>
        </p15:threadingInfo>
      </p:ext>
      <p:ext uri="http://customooxmlschemas.google.com/">
        <go:slidesCustomData xmlns:go="http://customooxmlschemas.google.com/" commentPostId="AAAByDLpojA"/>
      </p:ext>
    </p:extLst>
  </p:cm>
  <p:cm authorId="0" idx="16" dt="2025-12-22T23:18:49.452">
    <p:pos x="50" y="857"/>
    <p:text>Dit is al vaker aangegeven, maar pas op met negatieve bewoording bij het schrijven van je beleid.</p:text>
    <p:extLst>
      <p:ext uri="{C676402C-5697-4E1C-873F-D02D1690AC5C}">
        <p15:threadingInfo timeZoneBias="0"/>
      </p:ext>
      <p:ext uri="http://customooxmlschemas.google.com/">
        <go:slidesCustomData xmlns:go="http://customooxmlschemas.google.com/" commentPostId="AAAByDNQmn8"/>
      </p:ext>
    </p:extLst>
  </p:cm>
  <p:cm authorId="0" idx="17" dt="2025-12-22T23:22:20.746">
    <p:pos x="50" y="2324"/>
    <p:text>more connection, maar ook more fun misschien?</p:text>
    <p:extLst>
      <p:ext uri="{C676402C-5697-4E1C-873F-D02D1690AC5C}">
        <p15:threadingInfo timeZoneBias="0"/>
      </p:ext>
      <p:ext uri="http://customooxmlschemas.google.com/">
        <go:slidesCustomData xmlns:go="http://customooxmlschemas.google.com/" commentPostId="AAAByDNQmoE"/>
      </p:ext>
    </p:extLst>
  </p:cm>
  <p:cm authorId="0" idx="18" dt="2025-12-22T23:26:12.284">
    <p:pos x="3879" y="783"/>
    <p:text>wellicht nodig om tijdlijn te herzien, aangezien beleid 17jan goedgekeurd gaat worden.</p:text>
    <p:extLst>
      <p:ext uri="{C676402C-5697-4E1C-873F-D02D1690AC5C}">
        <p15:threadingInfo timeZoneBias="0"/>
      </p:ext>
      <p:ext uri="http://customooxmlschemas.google.com/">
        <go:slidesCustomData xmlns:go="http://customooxmlschemas.google.com/" commentPostId="AAAByDNVMoU"/>
      </p:ext>
    </p:extLst>
  </p:cm>
  <p:cm authorId="4" idx="4" dt="2026-01-04T21:32:57.871">
    <p:pos x="50" y="2181"/>
    <p:text>Je kan ook more focus on personal / professional development of actives toevoegen (staat ook in ‘t academic house, dus Nice dat ‘t aansluit)</p:text>
    <p:extLst>
      <p:ext uri="{C676402C-5697-4E1C-873F-D02D1690AC5C}">
        <p15:threadingInfo timeZoneBias="0"/>
      </p:ext>
      <p:ext uri="http://customooxmlschemas.google.com/">
        <go:slidesCustomData xmlns:go="http://customooxmlschemas.google.com/" commentPostId="AAAByMdoz8I"/>
      </p:ext>
    </p:extLst>
  </p:cm>
  <p:cm authorId="7" idx="1" dt="2026-01-15T15:38:37.023">
    <p:pos x="1612" y="72"/>
    <p:text>Een andere mogelijkheid zou het maken van een Committee AI co-pilot. Hier zou ik aan kunnen zitten werken. Misschien weet Bastiaan hier meer van.</p:text>
    <p:extLst>
      <p:ext uri="{C676402C-5697-4E1C-873F-D02D1690AC5C}">
        <p15:threadingInfo timeZoneBias="0"/>
      </p:ext>
      <p:ext uri="http://customooxmlschemas.google.com/">
        <go:slidesCustomData xmlns:go="http://customooxmlschemas.google.com/" commentPostId="AAAByYPU3R8"/>
      </p:ext>
    </p:extLst>
  </p:cm>
  <p:cm authorId="8" idx="1" dt="2026-01-15T15:38:37.023">
    <p:pos x="1612" y="72"/>
    <p:text>Ik denk graag met je mee Marc!</p:text>
    <p:extLst>
      <p:ext uri="{C676402C-5697-4E1C-873F-D02D1690AC5C}">
        <p15:threadingInfo timeZoneBias="0">
          <p15:parentCm authorId="7" idx="1"/>
        </p15:threadingInfo>
      </p:ext>
      <p:ext uri="http://customooxmlschemas.google.com/">
        <go:slidesCustomData xmlns:go="http://customooxmlschemas.google.com/" commentPostId="AAAByny2aq8"/>
      </p:ext>
    </p:extLst>
  </p:cm>
</p:cmLst>
</file>

<file path=ppt/comments/comment1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9" dt="2025-12-22T23:27:09.391">
    <p:pos x="65" y="2654"/>
    <p:text>Leuke KPI!</p:text>
    <p:extLst>
      <p:ext uri="{C676402C-5697-4E1C-873F-D02D1690AC5C}">
        <p15:threadingInfo timeZoneBias="0"/>
      </p:ext>
      <p:ext uri="http://customooxmlschemas.google.com/">
        <go:slidesCustomData xmlns:go="http://customooxmlschemas.google.com/" commentPostId="AAAByDNVMoY"/>
      </p:ext>
    </p:extLst>
  </p:cm>
  <p:cm authorId="0" idx="20" dt="2025-12-22T23:28:25.624">
    <p:pos x="65" y="3443"/>
    <p:text>Ik mis een KPI die meer gericht is op de performance van de commissies (zeker aangezien deze VD stuurt op het beter laten werken van commissies). Denk er nog eens goed overna hoe je dit kunt tracken.</p:text>
    <p:extLst>
      <p:ext uri="{C676402C-5697-4E1C-873F-D02D1690AC5C}">
        <p15:threadingInfo timeZoneBias="0"/>
      </p:ext>
      <p:ext uri="http://customooxmlschemas.google.com/">
        <go:slidesCustomData xmlns:go="http://customooxmlschemas.google.com/" commentPostId="AAAByDNVMoc"/>
      </p:ext>
    </p:extLst>
  </p:cm>
  <p:cm authorId="9" idx="1" dt="2026-01-05T09:10:42.390">
    <p:pos x="3950" y="2246"/>
    <p:text>Denk erover na dat 8u per week erg veel is en of iedereen het red om 2u per week in te leveren, tov van huidige werkzaamheden</p:text>
    <p:extLst>
      <p:ext uri="{C676402C-5697-4E1C-873F-D02D1690AC5C}">
        <p15:threadingInfo timeZoneBias="0"/>
      </p:ext>
      <p:ext uri="http://customooxmlschemas.google.com/">
        <go:slidesCustomData xmlns:go="http://customooxmlschemas.google.com/" commentPostId="AAAByQA2HDs"/>
      </p:ext>
    </p:extLst>
  </p:cm>
  <p:cm authorId="7" idx="2" dt="2026-01-15T15:38:37.023">
    <p:pos x="1612" y="79"/>
    <p:text>Een andere mogelijkheid zou het maken van een Committee AI co-pilot. Hier zou ik aan kunnen zitten werken. Misschien weet Bastiaan hier meer van.</p:text>
    <p:extLst>
      <p:ext uri="{C676402C-5697-4E1C-873F-D02D1690AC5C}">
        <p15:threadingInfo timeZoneBias="0"/>
      </p:ext>
      <p:ext uri="http://customooxmlschemas.google.com/">
        <go:slidesCustomData xmlns:go="http://customooxmlschemas.google.com/" commentPostId="AAAByYPU3R8"/>
      </p:ext>
    </p:extLst>
  </p:cm>
  <p:cm authorId="8" idx="2" dt="2026-01-15T15:38:37.023">
    <p:pos x="1612" y="79"/>
    <p:text>Ik denk graag met je mee Marc!</p:text>
    <p:extLst>
      <p:ext uri="{C676402C-5697-4E1C-873F-D02D1690AC5C}">
        <p15:threadingInfo timeZoneBias="0">
          <p15:parentCm authorId="7" idx="2"/>
        </p15:threadingInfo>
      </p:ext>
      <p:ext uri="http://customooxmlschemas.google.com/">
        <go:slidesCustomData xmlns:go="http://customooxmlschemas.google.com/" commentPostId="AAAByny2aq8"/>
      </p:ext>
    </p:extLst>
  </p:cm>
</p:cmLst>
</file>

<file path=ppt/comments/comment1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5" idx="4" dt="2025-12-17T19:14:43.267">
    <p:pos x="65" y="762"/>
    <p:text>Tussen deze en de volgende milestone zit een gat van 3 maanden. Probeer hier wat voor te verzinnen.</p:text>
    <p:extLst>
      <p:ext uri="{C676402C-5697-4E1C-873F-D02D1690AC5C}">
        <p15:threadingInfo timeZoneBias="0"/>
      </p:ext>
      <p:ext uri="http://customooxmlschemas.google.com/">
        <go:slidesCustomData xmlns:go="http://customooxmlschemas.google.com/" commentPostId="AAABt_RyaJA"/>
      </p:ext>
    </p:extLst>
  </p:cm>
  <p:cm authorId="6" idx="2" dt="2025-12-21T17:00:26.467">
    <p:pos x="3863" y="770"/>
    <p:text>Hiervoor hadden wij een app die de boekhouding gemakkelijker maakte, ben eve kwijt hoe die heet. Maar je kan Elise hier over vragen, want ze vond dat niet de oplossing en haar meer tijd kosten uiteindelijk. Dus goed dat even na te gaan voor we dezelfde oplossing bedenken!</p:text>
    <p:extLst>
      <p:ext uri="{C676402C-5697-4E1C-873F-D02D1690AC5C}">
        <p15:threadingInfo timeZoneBias="0"/>
      </p:ext>
      <p:ext uri="http://customooxmlschemas.google.com/">
        <go:slidesCustomData xmlns:go="http://customooxmlschemas.google.com/" commentPostId="AAABx-8wsyc"/>
      </p:ext>
    </p:extLst>
  </p:cm>
  <p:cm authorId="1" idx="7" dt="2025-12-21T18:52:44.010">
    <p:pos x="3863" y="870"/>
    <p:text>Suggestie voor oplossing: Verplicht of stuur aan op communicatie / onboarding meeting tussen oude en nieuwe chair / committee. Thomas (CoCa 26') nam uit zichzelf contact op met mij, en ik vermoed dat dit heel veel heeft geholpen.</p:text>
    <p:extLst>
      <p:ext uri="{C676402C-5697-4E1C-873F-D02D1690AC5C}">
        <p15:threadingInfo timeZoneBias="0"/>
      </p:ext>
      <p:ext uri="http://customooxmlschemas.google.com/">
        <go:slidesCustomData xmlns:go="http://customooxmlschemas.google.com/" commentPostId="AAAByAk9aBc"/>
      </p:ext>
    </p:extLst>
  </p:cm>
  <p:cm authorId="3" idx="5" dt="2025-12-22T02:30:10.999">
    <p:pos x="65" y="862"/>
    <p:text>typo</p:text>
    <p:extLst>
      <p:ext uri="{C676402C-5697-4E1C-873F-D02D1690AC5C}">
        <p15:threadingInfo timeZoneBias="0"/>
      </p:ext>
      <p:ext uri="http://customooxmlschemas.google.com/">
        <go:slidesCustomData xmlns:go="http://customooxmlschemas.google.com/" commentPostId="AAABx_7jXuI"/>
      </p:ext>
    </p:extLst>
  </p:cm>
  <p:cm authorId="7" idx="3" dt="2026-01-15T15:38:37.023">
    <p:pos x="1612" y="79"/>
    <p:text>Een andere mogelijkheid zou het maken van een Committee AI co-pilot. Hier zou ik aan kunnen zitten werken. Misschien weet Bastiaan hier meer van.</p:text>
    <p:extLst>
      <p:ext uri="{C676402C-5697-4E1C-873F-D02D1690AC5C}">
        <p15:threadingInfo timeZoneBias="0"/>
      </p:ext>
      <p:ext uri="http://customooxmlschemas.google.com/">
        <go:slidesCustomData xmlns:go="http://customooxmlschemas.google.com/" commentPostId="AAAByYPU3R8"/>
      </p:ext>
    </p:extLst>
  </p:cm>
  <p:cm authorId="8" idx="3" dt="2026-01-15T15:38:37.023">
    <p:pos x="1612" y="79"/>
    <p:text>Ik denk graag met je mee Marc!</p:text>
    <p:extLst>
      <p:ext uri="{C676402C-5697-4E1C-873F-D02D1690AC5C}">
        <p15:threadingInfo timeZoneBias="0">
          <p15:parentCm authorId="7" idx="3"/>
        </p15:threadingInfo>
      </p:ext>
      <p:ext uri="http://customooxmlschemas.google.com/">
        <go:slidesCustomData xmlns:go="http://customooxmlschemas.google.com/" commentPostId="AAAByny2aq8"/>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57" name="Google Shape;15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20" name="Google Shape;22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28" name="Google Shape;22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36" name="Google Shape;2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4" name="Google Shape;2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51" name="Google Shape;25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58" name="Google Shape;25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65" name="Google Shape;26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adff0c4b55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g3adff0c4b55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af133b5f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g3af133b5f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1" name="Google Shape;55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ab98dd76e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g3ab98dd76e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ab98dd76e9_0_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8" name="Google Shape;688;g3ab98dd76e9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ab98dd76e9_0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1" name="Google Shape;771;g3ab98dd76e9_0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3add8bc43c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3" name="Google Shape;813;g3add8bc43c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ab98dd76e9_0_2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g3ab98dd76e9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3ab98dd76e9_0_3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4" name="Google Shape;944;g3ab98dd76e9_0_3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3ab98dd76e9_0_3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7" name="Google Shape;1027;g3ab98dd76e9_0_3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3ab98dd76e9_0_4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9" name="Google Shape;1069;g3ab98dd76e9_0_4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ab98dd76e9_0_5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4" name="Google Shape;1164;g3ab98dd76e9_0_5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3ab98dd76e9_0_6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7" name="Google Shape;1247;g3ab98dd76e9_0_6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3aee0efb5a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9" name="Google Shape;1289;g3aee0efb5a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aee0efb5a8_0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4" name="Google Shape;1384;g3aee0efb5a8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3aee0efb5a8_0_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7" name="Google Shape;1467;g3aee0efb5a8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p:cSld name="Title page">
    <p:bg>
      <p:bgPr>
        <a:solidFill>
          <a:schemeClr val="dk2"/>
        </a:solidFill>
      </p:bgPr>
    </p:bg>
    <p:spTree>
      <p:nvGrpSpPr>
        <p:cNvPr id="13" name="Shape 13"/>
        <p:cNvGrpSpPr/>
        <p:nvPr/>
      </p:nvGrpSpPr>
      <p:grpSpPr>
        <a:xfrm>
          <a:off x="0" y="0"/>
          <a:ext cx="0" cy="0"/>
          <a:chOff x="0" y="0"/>
          <a:chExt cx="0" cy="0"/>
        </a:xfrm>
      </p:grpSpPr>
      <p:sp>
        <p:nvSpPr>
          <p:cNvPr id="14" name="Google Shape;14;p20"/>
          <p:cNvSpPr txBox="1"/>
          <p:nvPr>
            <p:ph type="title"/>
          </p:nvPr>
        </p:nvSpPr>
        <p:spPr>
          <a:xfrm>
            <a:off x="515937" y="2563342"/>
            <a:ext cx="5580063" cy="248361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lt1"/>
              </a:buClr>
              <a:buSzPts val="4800"/>
              <a:buFont typeface="Arial"/>
              <a:buNone/>
              <a:defRPr b="1" i="0" sz="4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0"/>
          <p:cNvSpPr txBox="1"/>
          <p:nvPr>
            <p:ph idx="1" type="body"/>
          </p:nvPr>
        </p:nvSpPr>
        <p:spPr>
          <a:xfrm>
            <a:off x="515938" y="5178171"/>
            <a:ext cx="3287884" cy="247332"/>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1000"/>
              </a:spcBef>
              <a:spcAft>
                <a:spcPts val="0"/>
              </a:spcAft>
              <a:buSzPts val="1200"/>
              <a:buNone/>
              <a:defRPr sz="1200">
                <a:latin typeface="Arial"/>
                <a:ea typeface="Arial"/>
                <a:cs typeface="Arial"/>
                <a:sym typeface="Arial"/>
              </a:defRPr>
            </a:lvl1pPr>
            <a:lvl2pPr indent="-228600" lvl="1" marL="914400" algn="l">
              <a:lnSpc>
                <a:spcPct val="120000"/>
              </a:lnSpc>
              <a:spcBef>
                <a:spcPts val="500"/>
              </a:spcBef>
              <a:spcAft>
                <a:spcPts val="0"/>
              </a:spcAft>
              <a:buSzPts val="2000"/>
              <a:buNone/>
              <a:defRPr/>
            </a:lvl2pPr>
            <a:lvl3pPr indent="-228600" lvl="2" marL="1371600" algn="l">
              <a:lnSpc>
                <a:spcPct val="120000"/>
              </a:lnSpc>
              <a:spcBef>
                <a:spcPts val="500"/>
              </a:spcBef>
              <a:spcAft>
                <a:spcPts val="0"/>
              </a:spcAft>
              <a:buSzPts val="1800"/>
              <a:buNone/>
              <a:defRPr/>
            </a:lvl3pPr>
            <a:lvl4pPr indent="-228600" lvl="3" marL="1828800" algn="l">
              <a:lnSpc>
                <a:spcPct val="120000"/>
              </a:lnSpc>
              <a:spcBef>
                <a:spcPts val="500"/>
              </a:spcBef>
              <a:spcAft>
                <a:spcPts val="0"/>
              </a:spcAft>
              <a:buSzPts val="1600"/>
              <a:buNone/>
              <a:defRPr/>
            </a:lvl4pPr>
            <a:lvl5pPr indent="-228600" lvl="4" marL="2286000" algn="l">
              <a:lnSpc>
                <a:spcPct val="120000"/>
              </a:lnSpc>
              <a:spcBef>
                <a:spcPts val="500"/>
              </a:spcBef>
              <a:spcAft>
                <a:spcPts val="0"/>
              </a:spcAft>
              <a:buSzPts val="16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 name="Google Shape;16;p20"/>
          <p:cNvSpPr txBox="1"/>
          <p:nvPr>
            <p:ph idx="2" type="body"/>
          </p:nvPr>
        </p:nvSpPr>
        <p:spPr>
          <a:xfrm>
            <a:off x="515938" y="4943800"/>
            <a:ext cx="3287884" cy="247332"/>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1000"/>
              </a:spcBef>
              <a:spcAft>
                <a:spcPts val="0"/>
              </a:spcAft>
              <a:buSzPts val="1200"/>
              <a:buNone/>
              <a:defRPr b="1" i="0" sz="1200">
                <a:latin typeface="Arial"/>
                <a:ea typeface="Arial"/>
                <a:cs typeface="Arial"/>
                <a:sym typeface="Arial"/>
              </a:defRPr>
            </a:lvl1pPr>
            <a:lvl2pPr indent="-228600" lvl="1" marL="914400" algn="l">
              <a:lnSpc>
                <a:spcPct val="120000"/>
              </a:lnSpc>
              <a:spcBef>
                <a:spcPts val="500"/>
              </a:spcBef>
              <a:spcAft>
                <a:spcPts val="0"/>
              </a:spcAft>
              <a:buSzPts val="2000"/>
              <a:buNone/>
              <a:defRPr/>
            </a:lvl2pPr>
            <a:lvl3pPr indent="-228600" lvl="2" marL="1371600" algn="l">
              <a:lnSpc>
                <a:spcPct val="120000"/>
              </a:lnSpc>
              <a:spcBef>
                <a:spcPts val="500"/>
              </a:spcBef>
              <a:spcAft>
                <a:spcPts val="0"/>
              </a:spcAft>
              <a:buSzPts val="1800"/>
              <a:buNone/>
              <a:defRPr/>
            </a:lvl3pPr>
            <a:lvl4pPr indent="-228600" lvl="3" marL="1828800" algn="l">
              <a:lnSpc>
                <a:spcPct val="120000"/>
              </a:lnSpc>
              <a:spcBef>
                <a:spcPts val="500"/>
              </a:spcBef>
              <a:spcAft>
                <a:spcPts val="0"/>
              </a:spcAft>
              <a:buSzPts val="1600"/>
              <a:buNone/>
              <a:defRPr/>
            </a:lvl4pPr>
            <a:lvl5pPr indent="-228600" lvl="4" marL="2286000" algn="l">
              <a:lnSpc>
                <a:spcPct val="120000"/>
              </a:lnSpc>
              <a:spcBef>
                <a:spcPts val="500"/>
              </a:spcBef>
              <a:spcAft>
                <a:spcPts val="0"/>
              </a:spcAft>
              <a:buSzPts val="16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 name="Google Shape;17;p20"/>
          <p:cNvSpPr txBox="1"/>
          <p:nvPr>
            <p:ph idx="3" type="body"/>
          </p:nvPr>
        </p:nvSpPr>
        <p:spPr>
          <a:xfrm>
            <a:off x="515938" y="5813756"/>
            <a:ext cx="3287884" cy="247332"/>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1000"/>
              </a:spcBef>
              <a:spcAft>
                <a:spcPts val="0"/>
              </a:spcAft>
              <a:buSzPts val="1200"/>
              <a:buNone/>
              <a:defRPr sz="1200">
                <a:latin typeface="Arial"/>
                <a:ea typeface="Arial"/>
                <a:cs typeface="Arial"/>
                <a:sym typeface="Arial"/>
              </a:defRPr>
            </a:lvl1pPr>
            <a:lvl2pPr indent="-228600" lvl="1" marL="914400" algn="l">
              <a:lnSpc>
                <a:spcPct val="120000"/>
              </a:lnSpc>
              <a:spcBef>
                <a:spcPts val="500"/>
              </a:spcBef>
              <a:spcAft>
                <a:spcPts val="0"/>
              </a:spcAft>
              <a:buSzPts val="2000"/>
              <a:buNone/>
              <a:defRPr/>
            </a:lvl2pPr>
            <a:lvl3pPr indent="-228600" lvl="2" marL="1371600" algn="l">
              <a:lnSpc>
                <a:spcPct val="120000"/>
              </a:lnSpc>
              <a:spcBef>
                <a:spcPts val="500"/>
              </a:spcBef>
              <a:spcAft>
                <a:spcPts val="0"/>
              </a:spcAft>
              <a:buSzPts val="1800"/>
              <a:buNone/>
              <a:defRPr/>
            </a:lvl3pPr>
            <a:lvl4pPr indent="-228600" lvl="3" marL="1828800" algn="l">
              <a:lnSpc>
                <a:spcPct val="120000"/>
              </a:lnSpc>
              <a:spcBef>
                <a:spcPts val="500"/>
              </a:spcBef>
              <a:spcAft>
                <a:spcPts val="0"/>
              </a:spcAft>
              <a:buSzPts val="1600"/>
              <a:buNone/>
              <a:defRPr/>
            </a:lvl4pPr>
            <a:lvl5pPr indent="-228600" lvl="4" marL="2286000" algn="l">
              <a:lnSpc>
                <a:spcPct val="120000"/>
              </a:lnSpc>
              <a:spcBef>
                <a:spcPts val="500"/>
              </a:spcBef>
              <a:spcAft>
                <a:spcPts val="0"/>
              </a:spcAft>
              <a:buSzPts val="16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0"/>
          <p:cNvSpPr txBox="1"/>
          <p:nvPr>
            <p:ph idx="4" type="body"/>
          </p:nvPr>
        </p:nvSpPr>
        <p:spPr>
          <a:xfrm>
            <a:off x="515938" y="5579385"/>
            <a:ext cx="3287884" cy="247332"/>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1000"/>
              </a:spcBef>
              <a:spcAft>
                <a:spcPts val="0"/>
              </a:spcAft>
              <a:buSzPts val="1200"/>
              <a:buNone/>
              <a:defRPr b="1" i="0" sz="1200">
                <a:latin typeface="Arial"/>
                <a:ea typeface="Arial"/>
                <a:cs typeface="Arial"/>
                <a:sym typeface="Arial"/>
              </a:defRPr>
            </a:lvl1pPr>
            <a:lvl2pPr indent="-228600" lvl="1" marL="914400" algn="l">
              <a:lnSpc>
                <a:spcPct val="120000"/>
              </a:lnSpc>
              <a:spcBef>
                <a:spcPts val="500"/>
              </a:spcBef>
              <a:spcAft>
                <a:spcPts val="0"/>
              </a:spcAft>
              <a:buSzPts val="2000"/>
              <a:buNone/>
              <a:defRPr/>
            </a:lvl2pPr>
            <a:lvl3pPr indent="-228600" lvl="2" marL="1371600" algn="l">
              <a:lnSpc>
                <a:spcPct val="120000"/>
              </a:lnSpc>
              <a:spcBef>
                <a:spcPts val="500"/>
              </a:spcBef>
              <a:spcAft>
                <a:spcPts val="0"/>
              </a:spcAft>
              <a:buSzPts val="1800"/>
              <a:buNone/>
              <a:defRPr/>
            </a:lvl3pPr>
            <a:lvl4pPr indent="-228600" lvl="3" marL="1828800" algn="l">
              <a:lnSpc>
                <a:spcPct val="120000"/>
              </a:lnSpc>
              <a:spcBef>
                <a:spcPts val="500"/>
              </a:spcBef>
              <a:spcAft>
                <a:spcPts val="0"/>
              </a:spcAft>
              <a:buSzPts val="1600"/>
              <a:buNone/>
              <a:defRPr/>
            </a:lvl4pPr>
            <a:lvl5pPr indent="-228600" lvl="4" marL="2286000" algn="l">
              <a:lnSpc>
                <a:spcPct val="120000"/>
              </a:lnSpc>
              <a:spcBef>
                <a:spcPts val="500"/>
              </a:spcBef>
              <a:spcAft>
                <a:spcPts val="0"/>
              </a:spcAft>
              <a:buSzPts val="16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9" name="Google Shape;19;p20"/>
          <p:cNvPicPr preferRelativeResize="0"/>
          <p:nvPr/>
        </p:nvPicPr>
        <p:blipFill rotWithShape="1">
          <a:blip r:embed="rId2">
            <a:alphaModFix/>
          </a:blip>
          <a:srcRect b="0" l="0" r="0" t="0"/>
          <a:stretch/>
        </p:blipFill>
        <p:spPr>
          <a:xfrm>
            <a:off x="390698" y="270934"/>
            <a:ext cx="2111433" cy="1055717"/>
          </a:xfrm>
          <a:prstGeom prst="rect">
            <a:avLst/>
          </a:prstGeom>
          <a:noFill/>
          <a:ln>
            <a:noFill/>
          </a:ln>
        </p:spPr>
      </p:pic>
      <p:sp>
        <p:nvSpPr>
          <p:cNvPr id="20" name="Google Shape;20;p20"/>
          <p:cNvSpPr txBox="1"/>
          <p:nvPr/>
        </p:nvSpPr>
        <p:spPr>
          <a:xfrm>
            <a:off x="6231082" y="6421732"/>
            <a:ext cx="864806" cy="184666"/>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rsmstar.nl</a:t>
            </a:r>
            <a:endParaRPr b="0" i="0" sz="1400" u="none" cap="none" strike="noStrike">
              <a:solidFill>
                <a:srgbClr val="000000"/>
              </a:solidFill>
              <a:latin typeface="Arial"/>
              <a:ea typeface="Arial"/>
              <a:cs typeface="Arial"/>
              <a:sym typeface="Arial"/>
            </a:endParaRPr>
          </a:p>
        </p:txBody>
      </p:sp>
      <p:sp>
        <p:nvSpPr>
          <p:cNvPr id="21" name="Google Shape;21;p20"/>
          <p:cNvSpPr/>
          <p:nvPr>
            <p:ph idx="5" type="pic"/>
          </p:nvPr>
        </p:nvSpPr>
        <p:spPr>
          <a:xfrm>
            <a:off x="6172130" y="-2795"/>
            <a:ext cx="6032090" cy="6875975"/>
          </a:xfrm>
          <a:prstGeom prst="rect">
            <a:avLst/>
          </a:prstGeom>
          <a:solidFill>
            <a:schemeClr val="lt1"/>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bg>
      <p:bgPr>
        <a:solidFill>
          <a:schemeClr val="lt1"/>
        </a:solidFill>
      </p:bgPr>
    </p:bg>
    <p:spTree>
      <p:nvGrpSpPr>
        <p:cNvPr id="22" name="Shape 22"/>
        <p:cNvGrpSpPr/>
        <p:nvPr/>
      </p:nvGrpSpPr>
      <p:grpSpPr>
        <a:xfrm>
          <a:off x="0" y="0"/>
          <a:ext cx="0" cy="0"/>
          <a:chOff x="0" y="0"/>
          <a:chExt cx="0" cy="0"/>
        </a:xfrm>
      </p:grpSpPr>
      <p:pic>
        <p:nvPicPr>
          <p:cNvPr id="23" name="Google Shape;23;p21"/>
          <p:cNvPicPr preferRelativeResize="0"/>
          <p:nvPr/>
        </p:nvPicPr>
        <p:blipFill rotWithShape="1">
          <a:blip r:embed="rId2">
            <a:alphaModFix/>
          </a:blip>
          <a:srcRect b="0" l="0" r="0" t="0"/>
          <a:stretch/>
        </p:blipFill>
        <p:spPr>
          <a:xfrm>
            <a:off x="-1" y="0"/>
            <a:ext cx="12207848" cy="6866914"/>
          </a:xfrm>
          <a:prstGeom prst="rect">
            <a:avLst/>
          </a:prstGeom>
          <a:noFill/>
          <a:ln>
            <a:noFill/>
          </a:ln>
        </p:spPr>
      </p:pic>
      <p:sp>
        <p:nvSpPr>
          <p:cNvPr id="24" name="Google Shape;24;p21"/>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
          <p:cNvSpPr txBox="1"/>
          <p:nvPr>
            <p:ph idx="1" type="body"/>
          </p:nvPr>
        </p:nvSpPr>
        <p:spPr>
          <a:xfrm>
            <a:off x="4092575" y="2943922"/>
            <a:ext cx="1225550" cy="3364803"/>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1000"/>
              </a:spcBef>
              <a:spcAft>
                <a:spcPts val="0"/>
              </a:spcAft>
              <a:buSzPts val="1400"/>
              <a:buNone/>
              <a:defRPr sz="1400">
                <a:solidFill>
                  <a:schemeClr val="dk2"/>
                </a:solidFill>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1"/>
          <p:cNvSpPr txBox="1"/>
          <p:nvPr>
            <p:ph idx="2" type="body"/>
          </p:nvPr>
        </p:nvSpPr>
        <p:spPr>
          <a:xfrm>
            <a:off x="515937" y="2943922"/>
            <a:ext cx="3576638" cy="3364803"/>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1000"/>
              </a:spcBef>
              <a:spcAft>
                <a:spcPts val="0"/>
              </a:spcAft>
              <a:buSzPts val="1400"/>
              <a:buNone/>
              <a:defRPr b="1" i="0" sz="1400">
                <a:solidFill>
                  <a:schemeClr val="accent1"/>
                </a:solidFill>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21"/>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22"/>
          <p:cNvSpPr txBox="1"/>
          <p:nvPr>
            <p:ph idx="10" type="dt"/>
          </p:nvPr>
        </p:nvSpPr>
        <p:spPr>
          <a:xfrm>
            <a:off x="838200" y="6356350"/>
            <a:ext cx="27432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 name="Google Shape;30;p22"/>
          <p:cNvSpPr txBox="1"/>
          <p:nvPr>
            <p:ph idx="11" type="ftr"/>
          </p:nvPr>
        </p:nvSpPr>
        <p:spPr>
          <a:xfrm>
            <a:off x="4038600" y="6356350"/>
            <a:ext cx="41148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1" name="Google Shape;31;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1">
  <p:cSld name="Section 1">
    <p:bg>
      <p:bgPr>
        <a:solidFill>
          <a:schemeClr val="lt1"/>
        </a:solidFill>
      </p:bgPr>
    </p:bg>
    <p:spTree>
      <p:nvGrpSpPr>
        <p:cNvPr id="32" name="Shape 32"/>
        <p:cNvGrpSpPr/>
        <p:nvPr/>
      </p:nvGrpSpPr>
      <p:grpSpPr>
        <a:xfrm>
          <a:off x="0" y="0"/>
          <a:ext cx="0" cy="0"/>
          <a:chOff x="0" y="0"/>
          <a:chExt cx="0" cy="0"/>
        </a:xfrm>
      </p:grpSpPr>
      <p:pic>
        <p:nvPicPr>
          <p:cNvPr id="33" name="Google Shape;33;p23"/>
          <p:cNvPicPr preferRelativeResize="0"/>
          <p:nvPr/>
        </p:nvPicPr>
        <p:blipFill rotWithShape="1">
          <a:blip r:embed="rId2">
            <a:alphaModFix/>
          </a:blip>
          <a:srcRect b="0" l="0" r="0" t="0"/>
          <a:stretch/>
        </p:blipFill>
        <p:spPr>
          <a:xfrm>
            <a:off x="0" y="0"/>
            <a:ext cx="12339687" cy="6941073"/>
          </a:xfrm>
          <a:prstGeom prst="rect">
            <a:avLst/>
          </a:prstGeom>
          <a:noFill/>
          <a:ln>
            <a:noFill/>
          </a:ln>
        </p:spPr>
      </p:pic>
      <p:pic>
        <p:nvPicPr>
          <p:cNvPr id="34" name="Google Shape;34;p23"/>
          <p:cNvPicPr preferRelativeResize="0"/>
          <p:nvPr/>
        </p:nvPicPr>
        <p:blipFill rotWithShape="1">
          <a:blip r:embed="rId3">
            <a:alphaModFix/>
          </a:blip>
          <a:srcRect b="0" l="0" r="0" t="0"/>
          <a:stretch/>
        </p:blipFill>
        <p:spPr>
          <a:xfrm>
            <a:off x="240866" y="283228"/>
            <a:ext cx="1095063" cy="1095063"/>
          </a:xfrm>
          <a:prstGeom prst="rect">
            <a:avLst/>
          </a:prstGeom>
          <a:noFill/>
          <a:ln>
            <a:noFill/>
          </a:ln>
        </p:spPr>
      </p:pic>
      <p:sp>
        <p:nvSpPr>
          <p:cNvPr id="35" name="Google Shape;35;p23"/>
          <p:cNvSpPr txBox="1"/>
          <p:nvPr>
            <p:ph type="title"/>
          </p:nvPr>
        </p:nvSpPr>
        <p:spPr>
          <a:xfrm>
            <a:off x="515938" y="5124859"/>
            <a:ext cx="7364871" cy="1183865"/>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2">
  <p:cSld name="Section 2">
    <p:bg>
      <p:bgPr>
        <a:solidFill>
          <a:schemeClr val="lt1"/>
        </a:solidFill>
      </p:bgPr>
    </p:bg>
    <p:spTree>
      <p:nvGrpSpPr>
        <p:cNvPr id="36" name="Shape 36"/>
        <p:cNvGrpSpPr/>
        <p:nvPr/>
      </p:nvGrpSpPr>
      <p:grpSpPr>
        <a:xfrm>
          <a:off x="0" y="0"/>
          <a:ext cx="0" cy="0"/>
          <a:chOff x="0" y="0"/>
          <a:chExt cx="0" cy="0"/>
        </a:xfrm>
      </p:grpSpPr>
      <p:pic>
        <p:nvPicPr>
          <p:cNvPr id="37" name="Google Shape;37;p24"/>
          <p:cNvPicPr preferRelativeResize="0"/>
          <p:nvPr/>
        </p:nvPicPr>
        <p:blipFill rotWithShape="1">
          <a:blip r:embed="rId2">
            <a:alphaModFix/>
          </a:blip>
          <a:srcRect b="0" l="0" r="0" t="0"/>
          <a:stretch/>
        </p:blipFill>
        <p:spPr>
          <a:xfrm>
            <a:off x="0" y="0"/>
            <a:ext cx="12339685" cy="6941073"/>
          </a:xfrm>
          <a:prstGeom prst="rect">
            <a:avLst/>
          </a:prstGeom>
          <a:noFill/>
          <a:ln>
            <a:noFill/>
          </a:ln>
        </p:spPr>
      </p:pic>
      <p:sp>
        <p:nvSpPr>
          <p:cNvPr id="38" name="Google Shape;38;p24"/>
          <p:cNvSpPr txBox="1"/>
          <p:nvPr>
            <p:ph type="title"/>
          </p:nvPr>
        </p:nvSpPr>
        <p:spPr>
          <a:xfrm>
            <a:off x="4311192" y="5124859"/>
            <a:ext cx="7364871" cy="1183865"/>
          </a:xfrm>
          <a:prstGeom prst="rect">
            <a:avLst/>
          </a:prstGeom>
          <a:noFill/>
          <a:ln>
            <a:noFill/>
          </a:ln>
        </p:spPr>
        <p:txBody>
          <a:bodyPr anchorCtr="0" anchor="ctr" bIns="0" lIns="0" spcFirstLastPara="1" rIns="0" wrap="square" tIns="0">
            <a:noAutofit/>
          </a:bodyPr>
          <a:lstStyle>
            <a:lvl1pPr lvl="0" algn="r">
              <a:lnSpc>
                <a:spcPct val="108333"/>
              </a:lnSpc>
              <a:spcBef>
                <a:spcPts val="0"/>
              </a:spcBef>
              <a:spcAft>
                <a:spcPts val="0"/>
              </a:spcAft>
              <a:buClr>
                <a:schemeClr val="accent1"/>
              </a:buClr>
              <a:buSzPts val="4800"/>
              <a:buFont typeface="Arial"/>
              <a:buNone/>
              <a:defRPr b="1" i="0" sz="4800">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9" name="Google Shape;39;p24"/>
          <p:cNvPicPr preferRelativeResize="0"/>
          <p:nvPr/>
        </p:nvPicPr>
        <p:blipFill rotWithShape="1">
          <a:blip r:embed="rId3">
            <a:alphaModFix/>
          </a:blip>
          <a:srcRect b="0" l="0" r="0" t="0"/>
          <a:stretch/>
        </p:blipFill>
        <p:spPr>
          <a:xfrm>
            <a:off x="240866" y="283228"/>
            <a:ext cx="1095063" cy="109506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3">
  <p:cSld name="Section 3">
    <p:bg>
      <p:bgPr>
        <a:solidFill>
          <a:schemeClr val="lt1"/>
        </a:solidFill>
      </p:bgPr>
    </p:bg>
    <p:spTree>
      <p:nvGrpSpPr>
        <p:cNvPr id="40" name="Shape 40"/>
        <p:cNvGrpSpPr/>
        <p:nvPr/>
      </p:nvGrpSpPr>
      <p:grpSpPr>
        <a:xfrm>
          <a:off x="0" y="0"/>
          <a:ext cx="0" cy="0"/>
          <a:chOff x="0" y="0"/>
          <a:chExt cx="0" cy="0"/>
        </a:xfrm>
      </p:grpSpPr>
      <p:pic>
        <p:nvPicPr>
          <p:cNvPr id="41" name="Google Shape;41;p25"/>
          <p:cNvPicPr preferRelativeResize="0"/>
          <p:nvPr/>
        </p:nvPicPr>
        <p:blipFill rotWithShape="1">
          <a:blip r:embed="rId2">
            <a:alphaModFix/>
          </a:blip>
          <a:srcRect b="0" l="0" r="0" t="0"/>
          <a:stretch/>
        </p:blipFill>
        <p:spPr>
          <a:xfrm>
            <a:off x="0" y="0"/>
            <a:ext cx="12339685" cy="6941072"/>
          </a:xfrm>
          <a:prstGeom prst="rect">
            <a:avLst/>
          </a:prstGeom>
          <a:noFill/>
          <a:ln>
            <a:noFill/>
          </a:ln>
        </p:spPr>
      </p:pic>
      <p:sp>
        <p:nvSpPr>
          <p:cNvPr id="42" name="Google Shape;42;p25"/>
          <p:cNvSpPr txBox="1"/>
          <p:nvPr>
            <p:ph type="title"/>
          </p:nvPr>
        </p:nvSpPr>
        <p:spPr>
          <a:xfrm>
            <a:off x="515938" y="5124859"/>
            <a:ext cx="7364871" cy="1183865"/>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accent1"/>
              </a:buClr>
              <a:buSzPts val="4800"/>
              <a:buFont typeface="Arial"/>
              <a:buNone/>
              <a:defRPr b="1" i="0" sz="4800">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3" name="Google Shape;43;p25"/>
          <p:cNvPicPr preferRelativeResize="0"/>
          <p:nvPr/>
        </p:nvPicPr>
        <p:blipFill rotWithShape="1">
          <a:blip r:embed="rId3">
            <a:alphaModFix/>
          </a:blip>
          <a:srcRect b="0" l="0" r="0" t="0"/>
          <a:stretch/>
        </p:blipFill>
        <p:spPr>
          <a:xfrm>
            <a:off x="240866" y="283228"/>
            <a:ext cx="1095063" cy="109506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photo page">
  <p:cSld name="Full photo page">
    <p:bg>
      <p:bgPr>
        <a:solidFill>
          <a:schemeClr val="lt1"/>
        </a:solidFill>
      </p:bgPr>
    </p:bg>
    <p:spTree>
      <p:nvGrpSpPr>
        <p:cNvPr id="44" name="Shape 44"/>
        <p:cNvGrpSpPr/>
        <p:nvPr/>
      </p:nvGrpSpPr>
      <p:grpSpPr>
        <a:xfrm>
          <a:off x="0" y="0"/>
          <a:ext cx="0" cy="0"/>
          <a:chOff x="0" y="0"/>
          <a:chExt cx="0" cy="0"/>
        </a:xfrm>
      </p:grpSpPr>
      <p:sp>
        <p:nvSpPr>
          <p:cNvPr id="45" name="Google Shape;45;p26"/>
          <p:cNvSpPr/>
          <p:nvPr>
            <p:ph idx="2" type="pic"/>
          </p:nvPr>
        </p:nvSpPr>
        <p:spPr>
          <a:xfrm>
            <a:off x="1" y="1"/>
            <a:ext cx="12192000" cy="6858000"/>
          </a:xfrm>
          <a:prstGeom prst="rect">
            <a:avLst/>
          </a:prstGeom>
          <a:solidFill>
            <a:schemeClr val="lt1"/>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bg>
      <p:bgPr>
        <a:solidFill>
          <a:schemeClr val="lt1"/>
        </a:solidFill>
      </p:bgPr>
    </p:bg>
    <p:spTree>
      <p:nvGrpSpPr>
        <p:cNvPr id="46" name="Shape 46"/>
        <p:cNvGrpSpPr/>
        <p:nvPr/>
      </p:nvGrpSpPr>
      <p:grpSpPr>
        <a:xfrm>
          <a:off x="0" y="0"/>
          <a:ext cx="0" cy="0"/>
          <a:chOff x="0" y="0"/>
          <a:chExt cx="0" cy="0"/>
        </a:xfrm>
      </p:grpSpPr>
      <p:pic>
        <p:nvPicPr>
          <p:cNvPr id="47" name="Google Shape;47;p27"/>
          <p:cNvPicPr preferRelativeResize="0"/>
          <p:nvPr/>
        </p:nvPicPr>
        <p:blipFill rotWithShape="1">
          <a:blip r:embed="rId2">
            <a:alphaModFix/>
          </a:blip>
          <a:srcRect b="0" l="0" r="0" t="0"/>
          <a:stretch/>
        </p:blipFill>
        <p:spPr>
          <a:xfrm>
            <a:off x="-1" y="0"/>
            <a:ext cx="12207848" cy="6866914"/>
          </a:xfrm>
          <a:prstGeom prst="rect">
            <a:avLst/>
          </a:prstGeom>
          <a:noFill/>
          <a:ln>
            <a:noFill/>
          </a:ln>
        </p:spPr>
      </p:pic>
      <p:sp>
        <p:nvSpPr>
          <p:cNvPr id="48" name="Google Shape;48;p27"/>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7"/>
          <p:cNvSpPr txBox="1"/>
          <p:nvPr>
            <p:ph idx="1" type="body"/>
          </p:nvPr>
        </p:nvSpPr>
        <p:spPr>
          <a:xfrm>
            <a:off x="515937" y="2349500"/>
            <a:ext cx="5914558"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solidFill>
                  <a:schemeClr val="accent1"/>
                </a:solidFill>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7"/>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bg>
      <p:bgPr>
        <a:solidFill>
          <a:schemeClr val="lt1"/>
        </a:solidFill>
      </p:bgPr>
    </p:bg>
    <p:spTree>
      <p:nvGrpSpPr>
        <p:cNvPr id="51" name="Shape 51"/>
        <p:cNvGrpSpPr/>
        <p:nvPr/>
      </p:nvGrpSpPr>
      <p:grpSpPr>
        <a:xfrm>
          <a:off x="0" y="0"/>
          <a:ext cx="0" cy="0"/>
          <a:chOff x="0" y="0"/>
          <a:chExt cx="0" cy="0"/>
        </a:xfrm>
      </p:grpSpPr>
      <p:sp>
        <p:nvSpPr>
          <p:cNvPr id="52" name="Google Shape;52;p28"/>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8"/>
          <p:cNvSpPr txBox="1"/>
          <p:nvPr>
            <p:ph idx="1" type="body"/>
          </p:nvPr>
        </p:nvSpPr>
        <p:spPr>
          <a:xfrm>
            <a:off x="515937" y="2349500"/>
            <a:ext cx="4920767"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solidFill>
                  <a:schemeClr val="accent1"/>
                </a:solidFill>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28"/>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5" name="Google Shape;55;p28"/>
          <p:cNvSpPr/>
          <p:nvPr>
            <p:ph idx="2" type="pic"/>
          </p:nvPr>
        </p:nvSpPr>
        <p:spPr>
          <a:xfrm>
            <a:off x="6172130" y="-2795"/>
            <a:ext cx="6032090" cy="6875975"/>
          </a:xfrm>
          <a:prstGeom prst="rect">
            <a:avLst/>
          </a:prstGeom>
          <a:solidFill>
            <a:schemeClr val="lt1"/>
          </a:solidFill>
          <a:ln>
            <a:noFill/>
          </a:ln>
        </p:spPr>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ext slide 1">
  <p:cSld name="2_Text slide 1">
    <p:bg>
      <p:bgPr>
        <a:solidFill>
          <a:schemeClr val="lt1"/>
        </a:solidFill>
      </p:bgPr>
    </p:bg>
    <p:spTree>
      <p:nvGrpSpPr>
        <p:cNvPr id="56" name="Shape 56"/>
        <p:cNvGrpSpPr/>
        <p:nvPr/>
      </p:nvGrpSpPr>
      <p:grpSpPr>
        <a:xfrm>
          <a:off x="0" y="0"/>
          <a:ext cx="0" cy="0"/>
          <a:chOff x="0" y="0"/>
          <a:chExt cx="0" cy="0"/>
        </a:xfrm>
      </p:grpSpPr>
      <p:sp>
        <p:nvSpPr>
          <p:cNvPr id="57" name="Google Shape;57;p29"/>
          <p:cNvSpPr txBox="1"/>
          <p:nvPr>
            <p:ph type="title"/>
          </p:nvPr>
        </p:nvSpPr>
        <p:spPr>
          <a:xfrm>
            <a:off x="6435970"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9"/>
          <p:cNvSpPr txBox="1"/>
          <p:nvPr>
            <p:ph idx="1" type="body"/>
          </p:nvPr>
        </p:nvSpPr>
        <p:spPr>
          <a:xfrm>
            <a:off x="6435970" y="2349500"/>
            <a:ext cx="4920767"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solidFill>
                  <a:schemeClr val="accent1"/>
                </a:solidFill>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9"/>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0" name="Google Shape;60;p29"/>
          <p:cNvPicPr preferRelativeResize="0"/>
          <p:nvPr/>
        </p:nvPicPr>
        <p:blipFill rotWithShape="1">
          <a:blip r:embed="rId2">
            <a:alphaModFix/>
          </a:blip>
          <a:srcRect b="0" l="7120" r="7120" t="0"/>
          <a:stretch/>
        </p:blipFill>
        <p:spPr>
          <a:xfrm>
            <a:off x="0" y="0"/>
            <a:ext cx="10455965" cy="6858000"/>
          </a:xfrm>
          <a:prstGeom prst="rect">
            <a:avLst/>
          </a:prstGeom>
          <a:noFill/>
          <a:ln>
            <a:noFill/>
          </a:ln>
        </p:spPr>
      </p:pic>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bg>
      <p:bgPr>
        <a:solidFill>
          <a:schemeClr val="lt1"/>
        </a:solidFill>
      </p:bgPr>
    </p:bg>
    <p:spTree>
      <p:nvGrpSpPr>
        <p:cNvPr id="61" name="Shape 61"/>
        <p:cNvGrpSpPr/>
        <p:nvPr/>
      </p:nvGrpSpPr>
      <p:grpSpPr>
        <a:xfrm>
          <a:off x="0" y="0"/>
          <a:ext cx="0" cy="0"/>
          <a:chOff x="0" y="0"/>
          <a:chExt cx="0" cy="0"/>
        </a:xfrm>
      </p:grpSpPr>
      <p:pic>
        <p:nvPicPr>
          <p:cNvPr id="62" name="Google Shape;62;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3" name="Google Shape;63;p30"/>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b="1" i="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0"/>
          <p:cNvSpPr txBox="1"/>
          <p:nvPr>
            <p:ph idx="1" type="body"/>
          </p:nvPr>
        </p:nvSpPr>
        <p:spPr>
          <a:xfrm>
            <a:off x="515936" y="2349500"/>
            <a:ext cx="8280401"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latin typeface="Arial"/>
                <a:ea typeface="Arial"/>
                <a:cs typeface="Arial"/>
                <a:sym typeface="Aria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30"/>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it slide 1">
  <p:cSld name="Bullit slide 1">
    <p:bg>
      <p:bgPr>
        <a:solidFill>
          <a:schemeClr val="lt1"/>
        </a:solidFill>
      </p:bgPr>
    </p:bg>
    <p:spTree>
      <p:nvGrpSpPr>
        <p:cNvPr id="66" name="Shape 66"/>
        <p:cNvGrpSpPr/>
        <p:nvPr/>
      </p:nvGrpSpPr>
      <p:grpSpPr>
        <a:xfrm>
          <a:off x="0" y="0"/>
          <a:ext cx="0" cy="0"/>
          <a:chOff x="0" y="0"/>
          <a:chExt cx="0" cy="0"/>
        </a:xfrm>
      </p:grpSpPr>
      <p:pic>
        <p:nvPicPr>
          <p:cNvPr id="67" name="Google Shape;67;p31"/>
          <p:cNvPicPr preferRelativeResize="0"/>
          <p:nvPr/>
        </p:nvPicPr>
        <p:blipFill rotWithShape="1">
          <a:blip r:embed="rId2">
            <a:alphaModFix/>
          </a:blip>
          <a:srcRect b="0" l="0" r="0" t="0"/>
          <a:stretch/>
        </p:blipFill>
        <p:spPr>
          <a:xfrm>
            <a:off x="-1" y="0"/>
            <a:ext cx="12207848" cy="6866914"/>
          </a:xfrm>
          <a:prstGeom prst="rect">
            <a:avLst/>
          </a:prstGeom>
          <a:noFill/>
          <a:ln>
            <a:noFill/>
          </a:ln>
        </p:spPr>
      </p:pic>
      <p:sp>
        <p:nvSpPr>
          <p:cNvPr id="68" name="Google Shape;68;p31"/>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1"/>
          <p:cNvSpPr txBox="1"/>
          <p:nvPr>
            <p:ph idx="1" type="body"/>
          </p:nvPr>
        </p:nvSpPr>
        <p:spPr>
          <a:xfrm>
            <a:off x="515936" y="2349500"/>
            <a:ext cx="8280401" cy="3959225"/>
          </a:xfrm>
          <a:prstGeom prst="rect">
            <a:avLst/>
          </a:prstGeom>
          <a:noFill/>
          <a:ln>
            <a:noFill/>
          </a:ln>
        </p:spPr>
        <p:txBody>
          <a:bodyPr anchorCtr="0" anchor="t" bIns="0" lIns="0" spcFirstLastPara="1" rIns="0" wrap="square" tIns="0">
            <a:noAutofit/>
          </a:bodyPr>
          <a:lstStyle>
            <a:lvl1pPr indent="-342900" lvl="0" marL="457200" algn="l">
              <a:lnSpc>
                <a:spcPct val="120000"/>
              </a:lnSpc>
              <a:spcBef>
                <a:spcPts val="1000"/>
              </a:spcBef>
              <a:spcAft>
                <a:spcPts val="0"/>
              </a:spcAft>
              <a:buSzPts val="1800"/>
              <a:buFont typeface="Arial"/>
              <a:buChar char="•"/>
              <a:defRPr b="0" sz="1800">
                <a:solidFill>
                  <a:schemeClr val="accent1"/>
                </a:solidFil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31"/>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Image">
  <p:cSld name="Text slide + Image">
    <p:bg>
      <p:bgPr>
        <a:solidFill>
          <a:schemeClr val="lt1"/>
        </a:solidFill>
      </p:bgPr>
    </p:bg>
    <p:spTree>
      <p:nvGrpSpPr>
        <p:cNvPr id="71" name="Shape 71"/>
        <p:cNvGrpSpPr/>
        <p:nvPr/>
      </p:nvGrpSpPr>
      <p:grpSpPr>
        <a:xfrm>
          <a:off x="0" y="0"/>
          <a:ext cx="0" cy="0"/>
          <a:chOff x="0" y="0"/>
          <a:chExt cx="0" cy="0"/>
        </a:xfrm>
      </p:grpSpPr>
      <p:sp>
        <p:nvSpPr>
          <p:cNvPr id="72" name="Google Shape;72;p32"/>
          <p:cNvSpPr/>
          <p:nvPr>
            <p:ph idx="2" type="pic"/>
          </p:nvPr>
        </p:nvSpPr>
        <p:spPr>
          <a:xfrm>
            <a:off x="6678613" y="0"/>
            <a:ext cx="5513387" cy="6858000"/>
          </a:xfrm>
          <a:prstGeom prst="rect">
            <a:avLst/>
          </a:prstGeom>
          <a:noFill/>
          <a:ln>
            <a:noFill/>
          </a:ln>
        </p:spPr>
      </p:sp>
      <p:pic>
        <p:nvPicPr>
          <p:cNvPr id="73" name="Google Shape;73;p32"/>
          <p:cNvPicPr preferRelativeResize="0"/>
          <p:nvPr/>
        </p:nvPicPr>
        <p:blipFill rotWithShape="1">
          <a:blip r:embed="rId2">
            <a:alphaModFix/>
          </a:blip>
          <a:srcRect b="0" l="7120" r="7120" t="0"/>
          <a:stretch/>
        </p:blipFill>
        <p:spPr>
          <a:xfrm>
            <a:off x="-1" y="0"/>
            <a:ext cx="10455965" cy="6858000"/>
          </a:xfrm>
          <a:prstGeom prst="rect">
            <a:avLst/>
          </a:prstGeom>
          <a:noFill/>
          <a:ln>
            <a:noFill/>
          </a:ln>
        </p:spPr>
      </p:pic>
      <p:sp>
        <p:nvSpPr>
          <p:cNvPr id="74" name="Google Shape;74;p32"/>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2"/>
          <p:cNvSpPr txBox="1"/>
          <p:nvPr>
            <p:ph idx="1" type="body"/>
          </p:nvPr>
        </p:nvSpPr>
        <p:spPr>
          <a:xfrm>
            <a:off x="515937" y="2349500"/>
            <a:ext cx="5580064"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2"/>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 Image">
  <p:cSld name="1_Text slide + Image">
    <p:bg>
      <p:bgPr>
        <a:solidFill>
          <a:schemeClr val="lt1"/>
        </a:solidFill>
      </p:bgPr>
    </p:bg>
    <p:spTree>
      <p:nvGrpSpPr>
        <p:cNvPr id="77" name="Shape 77"/>
        <p:cNvGrpSpPr/>
        <p:nvPr/>
      </p:nvGrpSpPr>
      <p:grpSpPr>
        <a:xfrm>
          <a:off x="0" y="0"/>
          <a:ext cx="0" cy="0"/>
          <a:chOff x="0" y="0"/>
          <a:chExt cx="0" cy="0"/>
        </a:xfrm>
      </p:grpSpPr>
      <p:sp>
        <p:nvSpPr>
          <p:cNvPr id="78" name="Google Shape;78;p33"/>
          <p:cNvSpPr txBox="1"/>
          <p:nvPr>
            <p:ph type="title"/>
          </p:nvPr>
        </p:nvSpPr>
        <p:spPr>
          <a:xfrm>
            <a:off x="6332275"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 type="body"/>
          </p:nvPr>
        </p:nvSpPr>
        <p:spPr>
          <a:xfrm>
            <a:off x="6332275" y="2349500"/>
            <a:ext cx="5580064"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33"/>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33"/>
          <p:cNvSpPr/>
          <p:nvPr>
            <p:ph idx="2" type="pic"/>
          </p:nvPr>
        </p:nvSpPr>
        <p:spPr>
          <a:xfrm>
            <a:off x="0" y="0"/>
            <a:ext cx="5635932" cy="6858000"/>
          </a:xfrm>
          <a:prstGeom prst="rect">
            <a:avLst/>
          </a:prstGeom>
          <a:noFill/>
          <a:ln>
            <a:noFill/>
          </a:ln>
        </p:spPr>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ext slide + Image">
  <p:cSld name="2_Text slide + Image">
    <p:bg>
      <p:bgPr>
        <a:solidFill>
          <a:schemeClr val="dk2"/>
        </a:solidFill>
      </p:bgPr>
    </p:bg>
    <p:spTree>
      <p:nvGrpSpPr>
        <p:cNvPr id="82" name="Shape 82"/>
        <p:cNvGrpSpPr/>
        <p:nvPr/>
      </p:nvGrpSpPr>
      <p:grpSpPr>
        <a:xfrm>
          <a:off x="0" y="0"/>
          <a:ext cx="0" cy="0"/>
          <a:chOff x="0" y="0"/>
          <a:chExt cx="0" cy="0"/>
        </a:xfrm>
      </p:grpSpPr>
      <p:sp>
        <p:nvSpPr>
          <p:cNvPr id="83" name="Google Shape;83;p34"/>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4" name="Google Shape;84;p34"/>
          <p:cNvSpPr/>
          <p:nvPr>
            <p:ph idx="2" type="pic"/>
          </p:nvPr>
        </p:nvSpPr>
        <p:spPr>
          <a:xfrm>
            <a:off x="0" y="0"/>
            <a:ext cx="12192000" cy="6192078"/>
          </a:xfrm>
          <a:prstGeom prst="rect">
            <a:avLst/>
          </a:prstGeom>
          <a:noFill/>
          <a:ln>
            <a:noFill/>
          </a:ln>
        </p:spPr>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slide">
  <p:cSld name="Table slide">
    <p:bg>
      <p:bgPr>
        <a:solidFill>
          <a:schemeClr val="lt1"/>
        </a:solidFill>
      </p:bgPr>
    </p:bg>
    <p:spTree>
      <p:nvGrpSpPr>
        <p:cNvPr id="85" name="Shape 85"/>
        <p:cNvGrpSpPr/>
        <p:nvPr/>
      </p:nvGrpSpPr>
      <p:grpSpPr>
        <a:xfrm>
          <a:off x="0" y="0"/>
          <a:ext cx="0" cy="0"/>
          <a:chOff x="0" y="0"/>
          <a:chExt cx="0" cy="0"/>
        </a:xfrm>
      </p:grpSpPr>
      <p:pic>
        <p:nvPicPr>
          <p:cNvPr id="86" name="Google Shape;86;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7" name="Google Shape;87;p35"/>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5"/>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die 3" showMasterSp="0">
  <p:cSld name="Text sldie 3">
    <p:bg>
      <p:bgPr>
        <a:solidFill>
          <a:schemeClr val="lt1"/>
        </a:solidFill>
      </p:bgPr>
    </p:bg>
    <p:spTree>
      <p:nvGrpSpPr>
        <p:cNvPr id="89" name="Shape 89"/>
        <p:cNvGrpSpPr/>
        <p:nvPr/>
      </p:nvGrpSpPr>
      <p:grpSpPr>
        <a:xfrm>
          <a:off x="0" y="0"/>
          <a:ext cx="0" cy="0"/>
          <a:chOff x="0" y="0"/>
          <a:chExt cx="0" cy="0"/>
        </a:xfrm>
      </p:grpSpPr>
      <p:pic>
        <p:nvPicPr>
          <p:cNvPr id="90" name="Google Shape;90;p3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1" name="Google Shape;91;p36"/>
          <p:cNvSpPr txBox="1"/>
          <p:nvPr>
            <p:ph type="title"/>
          </p:nvPr>
        </p:nvSpPr>
        <p:spPr>
          <a:xfrm>
            <a:off x="515937" y="549275"/>
            <a:ext cx="5580063"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dk2"/>
              </a:buClr>
              <a:buSzPts val="4800"/>
              <a:buFont typeface="Arial"/>
              <a:buNone/>
              <a:defRPr sz="48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36"/>
          <p:cNvSpPr txBox="1"/>
          <p:nvPr>
            <p:ph idx="1" type="body"/>
          </p:nvPr>
        </p:nvSpPr>
        <p:spPr>
          <a:xfrm>
            <a:off x="515936" y="2349500"/>
            <a:ext cx="8280401" cy="3959225"/>
          </a:xfrm>
          <a:prstGeom prst="rect">
            <a:avLst/>
          </a:prstGeom>
          <a:noFill/>
          <a:ln>
            <a:noFill/>
          </a:ln>
        </p:spPr>
        <p:txBody>
          <a:bodyPr anchorCtr="0" anchor="t" bIns="0" lIns="0" spcFirstLastPara="1" rIns="0" wrap="square" tIns="0">
            <a:normAutofit/>
          </a:bodyPr>
          <a:lstStyle>
            <a:lvl1pPr indent="-228600" lvl="0" marL="457200" algn="l">
              <a:lnSpc>
                <a:spcPct val="140000"/>
              </a:lnSpc>
              <a:spcBef>
                <a:spcPts val="1000"/>
              </a:spcBef>
              <a:spcAft>
                <a:spcPts val="0"/>
              </a:spcAft>
              <a:buSzPts val="1200"/>
              <a:buNone/>
              <a:defRPr b="0" sz="1200">
                <a:solidFill>
                  <a:schemeClr val="lt1"/>
                </a:solidFill>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36"/>
          <p:cNvSpPr txBox="1"/>
          <p:nvPr/>
        </p:nvSpPr>
        <p:spPr>
          <a:xfrm>
            <a:off x="7004583" y="6365342"/>
            <a:ext cx="4124325" cy="281699"/>
          </a:xfrm>
          <a:prstGeom prst="rect">
            <a:avLst/>
          </a:prstGeom>
          <a:noFill/>
          <a:ln>
            <a:noFill/>
          </a:ln>
        </p:spPr>
        <p:txBody>
          <a:bodyPr anchorCtr="0" anchor="ctr" bIns="45700" lIns="91425" spcFirstLastPara="1" rIns="91425" wrap="square" tIns="45700">
            <a:normAutofit fontScale="92500"/>
          </a:bodyPr>
          <a:lstStyle/>
          <a:p>
            <a:pPr indent="0" lvl="0" marL="0" marR="0" rtl="0" algn="r">
              <a:lnSpc>
                <a:spcPct val="120000"/>
              </a:lnSpc>
              <a:spcBef>
                <a:spcPts val="0"/>
              </a:spcBef>
              <a:spcAft>
                <a:spcPts val="0"/>
              </a:spcAft>
              <a:buClr>
                <a:schemeClr val="dk2"/>
              </a:buClr>
              <a:buSzPct val="100000"/>
              <a:buFont typeface="Arial"/>
              <a:buNone/>
            </a:pPr>
            <a:r>
              <a:rPr b="0" i="0" lang="en-US" sz="1200" u="none" cap="none" strike="noStrike">
                <a:solidFill>
                  <a:schemeClr val="lt1"/>
                </a:solidFill>
                <a:latin typeface="Arial"/>
                <a:ea typeface="Arial"/>
                <a:cs typeface="Arial"/>
                <a:sym typeface="Arial"/>
              </a:rPr>
              <a:t>Titel van de presentatie</a:t>
            </a:r>
            <a:endParaRPr b="0" i="0" sz="1200" u="none" cap="none" strike="noStrike">
              <a:solidFill>
                <a:schemeClr val="lt1"/>
              </a:solidFill>
              <a:latin typeface="Arial"/>
              <a:ea typeface="Arial"/>
              <a:cs typeface="Arial"/>
              <a:sym typeface="Arial"/>
            </a:endParaRPr>
          </a:p>
        </p:txBody>
      </p:sp>
      <p:sp>
        <p:nvSpPr>
          <p:cNvPr id="94" name="Google Shape;94;p36"/>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480">
          <p15:clr>
            <a:srgbClr val="FBAE40"/>
          </p15:clr>
        </p15:guide>
        <p15:guide id="2" pos="554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bg>
      <p:bgPr>
        <a:solidFill>
          <a:schemeClr val="lt1"/>
        </a:solidFill>
      </p:bgPr>
    </p:bg>
    <p:spTree>
      <p:nvGrpSpPr>
        <p:cNvPr id="95" name="Shape 95"/>
        <p:cNvGrpSpPr/>
        <p:nvPr/>
      </p:nvGrpSpPr>
      <p:grpSpPr>
        <a:xfrm>
          <a:off x="0" y="0"/>
          <a:ext cx="0" cy="0"/>
          <a:chOff x="0" y="0"/>
          <a:chExt cx="0" cy="0"/>
        </a:xfrm>
      </p:grpSpPr>
      <p:pic>
        <p:nvPicPr>
          <p:cNvPr id="96" name="Google Shape;96;p37"/>
          <p:cNvPicPr preferRelativeResize="0"/>
          <p:nvPr/>
        </p:nvPicPr>
        <p:blipFill rotWithShape="1">
          <a:blip r:embed="rId2">
            <a:alphaModFix/>
          </a:blip>
          <a:srcRect b="0" l="0" r="0" t="0"/>
          <a:stretch/>
        </p:blipFill>
        <p:spPr>
          <a:xfrm>
            <a:off x="-1" y="0"/>
            <a:ext cx="12207848" cy="6866914"/>
          </a:xfrm>
          <a:prstGeom prst="rect">
            <a:avLst/>
          </a:prstGeom>
          <a:solidFill>
            <a:schemeClr val="lt1"/>
          </a:solidFill>
          <a:ln>
            <a:noFill/>
          </a:ln>
        </p:spPr>
      </p:pic>
      <p:sp>
        <p:nvSpPr>
          <p:cNvPr id="97" name="Google Shape;97;p37"/>
          <p:cNvSpPr txBox="1"/>
          <p:nvPr>
            <p:ph type="title"/>
          </p:nvPr>
        </p:nvSpPr>
        <p:spPr>
          <a:xfrm>
            <a:off x="519113" y="549275"/>
            <a:ext cx="5096587" cy="1436279"/>
          </a:xfrm>
          <a:prstGeom prst="rect">
            <a:avLst/>
          </a:prstGeom>
          <a:noFill/>
          <a:ln>
            <a:noFill/>
          </a:ln>
        </p:spPr>
        <p:txBody>
          <a:bodyPr anchorCtr="0" anchor="ctr" bIns="0" lIns="0" spcFirstLastPara="1" rIns="0" wrap="square" tIns="0">
            <a:noAutofit/>
          </a:bodyPr>
          <a:lstStyle>
            <a:lvl1pPr lvl="0" algn="l">
              <a:lnSpc>
                <a:spcPct val="108333"/>
              </a:lnSpc>
              <a:spcBef>
                <a:spcPts val="0"/>
              </a:spcBef>
              <a:spcAft>
                <a:spcPts val="0"/>
              </a:spcAft>
              <a:buClr>
                <a:schemeClr val="accent1"/>
              </a:buClr>
              <a:buSzPts val="4800"/>
              <a:buFont typeface="Arial"/>
              <a:buNone/>
              <a:defRPr sz="48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37"/>
          <p:cNvSpPr txBox="1"/>
          <p:nvPr/>
        </p:nvSpPr>
        <p:spPr>
          <a:xfrm>
            <a:off x="521716" y="2804656"/>
            <a:ext cx="864806" cy="184666"/>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accent1"/>
                </a:solidFill>
                <a:latin typeface="Arial"/>
                <a:ea typeface="Arial"/>
                <a:cs typeface="Arial"/>
                <a:sym typeface="Arial"/>
              </a:rPr>
              <a:t>rsmstar.nl</a:t>
            </a:r>
            <a:endParaRPr b="0" i="0" sz="1400" u="none" cap="none" strike="noStrike">
              <a:solidFill>
                <a:srgbClr val="000000"/>
              </a:solidFill>
              <a:latin typeface="Arial"/>
              <a:ea typeface="Arial"/>
              <a:cs typeface="Arial"/>
              <a:sym typeface="Arial"/>
            </a:endParaRPr>
          </a:p>
        </p:txBody>
      </p:sp>
      <p:sp>
        <p:nvSpPr>
          <p:cNvPr id="99" name="Google Shape;99;p37"/>
          <p:cNvSpPr txBox="1"/>
          <p:nvPr/>
        </p:nvSpPr>
        <p:spPr>
          <a:xfrm>
            <a:off x="521716" y="2113039"/>
            <a:ext cx="1885675" cy="443198"/>
          </a:xfrm>
          <a:prstGeom prst="rect">
            <a:avLst/>
          </a:prstGeom>
          <a:noFill/>
          <a:ln>
            <a:noFill/>
          </a:ln>
        </p:spPr>
        <p:txBody>
          <a:bodyPr anchorCtr="0" anchor="b" bIns="0" lIns="0" spcFirstLastPara="1" rIns="0" wrap="square" tIns="0">
            <a:spAutoFit/>
          </a:bodyPr>
          <a:lstStyle/>
          <a:p>
            <a:pPr indent="0" lvl="0" marL="0" marR="0" rtl="0" algn="l">
              <a:lnSpc>
                <a:spcPct val="120000"/>
              </a:lnSpc>
              <a:spcBef>
                <a:spcPts val="0"/>
              </a:spcBef>
              <a:spcAft>
                <a:spcPts val="0"/>
              </a:spcAft>
              <a:buClr>
                <a:schemeClr val="accent1"/>
              </a:buClr>
              <a:buSzPts val="1200"/>
              <a:buFont typeface="Arial"/>
              <a:buNone/>
            </a:pPr>
            <a:r>
              <a:rPr b="0" i="0" lang="en-US" sz="1200" u="none" cap="none" strike="noStrike">
                <a:solidFill>
                  <a:schemeClr val="accent1"/>
                </a:solidFill>
                <a:latin typeface="Arial"/>
                <a:ea typeface="Arial"/>
                <a:cs typeface="Arial"/>
                <a:sym typeface="Arial"/>
              </a:rPr>
              <a:t>+31(0)10 408 2037</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accent1"/>
              </a:buClr>
              <a:buSzPts val="1200"/>
              <a:buFont typeface="Arial"/>
              <a:buNone/>
            </a:pPr>
            <a:r>
              <a:rPr b="0" i="0" lang="en-US" sz="1200" u="none" cap="none" strike="noStrike">
                <a:solidFill>
                  <a:schemeClr val="accent1"/>
                </a:solidFill>
                <a:latin typeface="Arial"/>
                <a:ea typeface="Arial"/>
                <a:cs typeface="Arial"/>
                <a:sym typeface="Arial"/>
              </a:rPr>
              <a:t>info@rsmstar.nl </a:t>
            </a:r>
            <a:endParaRPr b="0" i="0" sz="1400" u="none" cap="none" strike="noStrike">
              <a:solidFill>
                <a:srgbClr val="000000"/>
              </a:solidFill>
              <a:latin typeface="Arial"/>
              <a:ea typeface="Arial"/>
              <a:cs typeface="Arial"/>
              <a:sym typeface="Arial"/>
            </a:endParaRPr>
          </a:p>
        </p:txBody>
      </p:sp>
      <p:sp>
        <p:nvSpPr>
          <p:cNvPr id="100" name="Google Shape;100;p37"/>
          <p:cNvSpPr txBox="1"/>
          <p:nvPr/>
        </p:nvSpPr>
        <p:spPr>
          <a:xfrm>
            <a:off x="521716" y="3199522"/>
            <a:ext cx="2599856" cy="2215991"/>
          </a:xfrm>
          <a:prstGeom prst="rect">
            <a:avLst/>
          </a:prstGeom>
          <a:noFill/>
          <a:ln>
            <a:noFill/>
          </a:ln>
        </p:spPr>
        <p:txBody>
          <a:bodyPr anchorCtr="0" anchor="b" bIns="0" lIns="0" spcFirstLastPara="1" rIns="0" wrap="square" tIns="0">
            <a:spAutoFit/>
          </a:bodyPr>
          <a:lstStyle/>
          <a:p>
            <a:pPr indent="0" lvl="0" marL="0" marR="0" rtl="0" algn="l">
              <a:lnSpc>
                <a:spcPct val="12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Visiting address: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accent1"/>
              </a:buClr>
              <a:buSzPts val="1200"/>
              <a:buFont typeface="Arial"/>
              <a:buNone/>
            </a:pPr>
            <a:r>
              <a:rPr b="0" i="0" lang="en-US" sz="1200" u="none" cap="none" strike="noStrike">
                <a:solidFill>
                  <a:schemeClr val="accent1"/>
                </a:solidFill>
                <a:latin typeface="Arial"/>
                <a:ea typeface="Arial"/>
                <a:cs typeface="Arial"/>
                <a:sym typeface="Arial"/>
              </a:rPr>
              <a:t>Room T04-53, T Building</a:t>
            </a:r>
            <a:br>
              <a:rPr b="0" i="0" lang="en-US" sz="1200" u="none" cap="none" strike="noStrike">
                <a:solidFill>
                  <a:schemeClr val="accent1"/>
                </a:solidFill>
                <a:latin typeface="Arial"/>
                <a:ea typeface="Arial"/>
                <a:cs typeface="Arial"/>
                <a:sym typeface="Arial"/>
              </a:rPr>
            </a:br>
            <a:r>
              <a:rPr b="0" i="0" lang="en-US" sz="1200" u="none" cap="none" strike="noStrike">
                <a:solidFill>
                  <a:schemeClr val="accent1"/>
                </a:solidFill>
                <a:latin typeface="Arial"/>
                <a:ea typeface="Arial"/>
                <a:cs typeface="Arial"/>
                <a:sym typeface="Arial"/>
              </a:rPr>
              <a:t>Erasmus University Campus  Burgemeester Oudlaan 50</a:t>
            </a:r>
            <a:br>
              <a:rPr b="0" i="0" lang="en-US" sz="1200" u="none" cap="none" strike="noStrike">
                <a:solidFill>
                  <a:schemeClr val="accent1"/>
                </a:solidFill>
                <a:latin typeface="Arial"/>
                <a:ea typeface="Arial"/>
                <a:cs typeface="Arial"/>
                <a:sym typeface="Arial"/>
              </a:rPr>
            </a:br>
            <a:r>
              <a:rPr b="0" i="0" lang="en-US" sz="1200" u="none" cap="none" strike="noStrike">
                <a:solidFill>
                  <a:schemeClr val="accent1"/>
                </a:solidFill>
                <a:latin typeface="Arial"/>
                <a:ea typeface="Arial"/>
                <a:cs typeface="Arial"/>
                <a:sym typeface="Arial"/>
              </a:rPr>
              <a:t>3062 PA Rotterdam</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dk1"/>
              </a:buClr>
              <a:buSzPts val="1200"/>
              <a:buFont typeface="Arial"/>
              <a:buNone/>
            </a:pPr>
            <a:r>
              <a:t/>
            </a:r>
            <a:endParaRPr b="0" i="0" sz="1200" u="none" cap="none" strike="noStrike">
              <a:solidFill>
                <a:schemeClr val="accent1"/>
              </a:solidFill>
              <a:latin typeface="Arial"/>
              <a:ea typeface="Arial"/>
              <a:cs typeface="Arial"/>
              <a:sym typeface="Arial"/>
            </a:endParaRPr>
          </a:p>
          <a:p>
            <a:pPr indent="0" lvl="0" marL="0" marR="0" rtl="0" algn="l">
              <a:lnSpc>
                <a:spcPct val="12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Postal address: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accent1"/>
              </a:buClr>
              <a:buSzPts val="1200"/>
              <a:buFont typeface="Arial"/>
              <a:buNone/>
            </a:pPr>
            <a:r>
              <a:rPr b="0" i="0" lang="en-US" sz="1200" u="none" cap="none" strike="noStrike">
                <a:solidFill>
                  <a:schemeClr val="accent1"/>
                </a:solidFill>
                <a:latin typeface="Arial"/>
                <a:ea typeface="Arial"/>
                <a:cs typeface="Arial"/>
                <a:sym typeface="Arial"/>
              </a:rPr>
              <a:t>PO Box 1738</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chemeClr val="accent1"/>
              </a:buClr>
              <a:buSzPts val="1200"/>
              <a:buFont typeface="Arial"/>
              <a:buNone/>
            </a:pPr>
            <a:r>
              <a:rPr b="0" i="0" lang="en-US" sz="1200" u="none" cap="none" strike="noStrike">
                <a:solidFill>
                  <a:schemeClr val="accent1"/>
                </a:solidFill>
                <a:latin typeface="Arial"/>
                <a:ea typeface="Arial"/>
                <a:cs typeface="Arial"/>
                <a:sym typeface="Arial"/>
              </a:rPr>
              <a:t>3000 DR Rotterdam</a:t>
            </a:r>
            <a:br>
              <a:rPr b="0" i="0" lang="en-US" sz="1200" u="none" cap="none" strike="noStrike">
                <a:solidFill>
                  <a:schemeClr val="accent1"/>
                </a:solidFill>
                <a:latin typeface="Arial"/>
                <a:ea typeface="Arial"/>
                <a:cs typeface="Arial"/>
                <a:sym typeface="Arial"/>
              </a:rPr>
            </a:br>
            <a:r>
              <a:rPr b="0" i="0" lang="en-US" sz="1200" u="none" cap="none" strike="noStrike">
                <a:solidFill>
                  <a:schemeClr val="accent1"/>
                </a:solidFill>
                <a:latin typeface="Arial"/>
                <a:ea typeface="Arial"/>
                <a:cs typeface="Arial"/>
                <a:sym typeface="Arial"/>
              </a:rPr>
              <a:t>The Netherlands</a:t>
            </a:r>
            <a:endParaRPr b="0" i="0" sz="1400" u="none" cap="none" strike="noStrike">
              <a:solidFill>
                <a:srgbClr val="000000"/>
              </a:solidFill>
              <a:latin typeface="Arial"/>
              <a:ea typeface="Arial"/>
              <a:cs typeface="Arial"/>
              <a:sym typeface="Arial"/>
            </a:endParaRPr>
          </a:p>
        </p:txBody>
      </p:sp>
      <p:pic>
        <p:nvPicPr>
          <p:cNvPr descr="Afbeelding met Graphics, Lettertype, grafische vormgeving, logo&#10;&#10;Automatisch gegenereerde beschrijving" id="101" name="Google Shape;101;p37"/>
          <p:cNvPicPr preferRelativeResize="0"/>
          <p:nvPr/>
        </p:nvPicPr>
        <p:blipFill rotWithShape="1">
          <a:blip r:embed="rId3">
            <a:alphaModFix/>
          </a:blip>
          <a:srcRect b="14958" l="0" r="30599" t="0"/>
          <a:stretch/>
        </p:blipFill>
        <p:spPr>
          <a:xfrm>
            <a:off x="6275495" y="2861303"/>
            <a:ext cx="5611705" cy="3699836"/>
          </a:xfrm>
          <a:prstGeom prst="rect">
            <a:avLst/>
          </a:prstGeom>
          <a:noFill/>
          <a:ln>
            <a:noFill/>
          </a:ln>
        </p:spPr>
      </p:pic>
    </p:spTree>
  </p:cSld>
  <p:clrMapOvr>
    <a:masterClrMapping/>
  </p:clrMapOvr>
  <p:extLst>
    <p:ext uri="{DCECCB84-F9BA-43D5-87BE-67443E8EF086}">
      <p15:sldGuideLst>
        <p15:guide id="1" orient="horz" pos="14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al closing slide">
  <p:cSld name="Optional closing slide">
    <p:bg>
      <p:bgPr>
        <a:gradFill>
          <a:gsLst>
            <a:gs pos="0">
              <a:schemeClr val="lt2"/>
            </a:gs>
            <a:gs pos="15000">
              <a:schemeClr val="lt2"/>
            </a:gs>
            <a:gs pos="90000">
              <a:schemeClr val="lt1"/>
            </a:gs>
            <a:gs pos="100000">
              <a:schemeClr val="lt1"/>
            </a:gs>
          </a:gsLst>
          <a:lin ang="5400000" scaled="0"/>
        </a:gradFill>
      </p:bgPr>
    </p:bg>
    <p:spTree>
      <p:nvGrpSpPr>
        <p:cNvPr id="102" name="Shape 102"/>
        <p:cNvGrpSpPr/>
        <p:nvPr/>
      </p:nvGrpSpPr>
      <p:grpSpPr>
        <a:xfrm>
          <a:off x="0" y="0"/>
          <a:ext cx="0" cy="0"/>
          <a:chOff x="0" y="0"/>
          <a:chExt cx="0" cy="0"/>
        </a:xfrm>
      </p:grpSpPr>
      <p:pic>
        <p:nvPicPr>
          <p:cNvPr id="103" name="Google Shape;103;p38"/>
          <p:cNvPicPr preferRelativeResize="0"/>
          <p:nvPr/>
        </p:nvPicPr>
        <p:blipFill rotWithShape="1">
          <a:blip r:embed="rId2">
            <a:alphaModFix/>
          </a:blip>
          <a:srcRect b="0" l="0" r="0" t="0"/>
          <a:stretch/>
        </p:blipFill>
        <p:spPr>
          <a:xfrm>
            <a:off x="-243937" y="0"/>
            <a:ext cx="12192000" cy="6858000"/>
          </a:xfrm>
          <a:prstGeom prst="rect">
            <a:avLst/>
          </a:prstGeom>
          <a:noFill/>
          <a:ln>
            <a:noFill/>
          </a:ln>
        </p:spPr>
      </p:pic>
      <p:pic>
        <p:nvPicPr>
          <p:cNvPr id="104" name="Google Shape;104;p38"/>
          <p:cNvPicPr preferRelativeResize="0"/>
          <p:nvPr/>
        </p:nvPicPr>
        <p:blipFill rotWithShape="1">
          <a:blip r:embed="rId3">
            <a:alphaModFix/>
          </a:blip>
          <a:srcRect b="0" l="0" r="0" t="0"/>
          <a:stretch/>
        </p:blipFill>
        <p:spPr>
          <a:xfrm>
            <a:off x="7552980" y="110169"/>
            <a:ext cx="4295552" cy="2147776"/>
          </a:xfrm>
          <a:prstGeom prst="rect">
            <a:avLst/>
          </a:prstGeom>
          <a:noFill/>
          <a:ln>
            <a:noFill/>
          </a:ln>
        </p:spPr>
      </p:pic>
      <p:sp>
        <p:nvSpPr>
          <p:cNvPr id="105" name="Google Shape;105;p38"/>
          <p:cNvSpPr txBox="1"/>
          <p:nvPr>
            <p:ph idx="1" type="body"/>
          </p:nvPr>
        </p:nvSpPr>
        <p:spPr>
          <a:xfrm>
            <a:off x="7574000" y="1855775"/>
            <a:ext cx="4295552" cy="319866"/>
          </a:xfrm>
          <a:prstGeom prst="rect">
            <a:avLst/>
          </a:prstGeom>
          <a:noFill/>
          <a:ln>
            <a:noFill/>
          </a:ln>
        </p:spPr>
        <p:txBody>
          <a:bodyPr anchorCtr="0" anchor="t" bIns="0" lIns="0" spcFirstLastPara="1" rIns="0" wrap="square" tIns="0">
            <a:noAutofit/>
          </a:bodyPr>
          <a:lstStyle>
            <a:lvl1pPr indent="-228600" lvl="0" marL="457200" algn="ctr">
              <a:lnSpc>
                <a:spcPct val="120000"/>
              </a:lnSpc>
              <a:spcBef>
                <a:spcPts val="1000"/>
              </a:spcBef>
              <a:spcAft>
                <a:spcPts val="0"/>
              </a:spcAft>
              <a:buSzPts val="2600"/>
              <a:buNone/>
              <a:defRPr b="0" sz="2600">
                <a:solidFill>
                  <a:schemeClr val="lt1"/>
                </a:solidFill>
                <a:latin typeface="Arial"/>
                <a:ea typeface="Arial"/>
                <a:cs typeface="Arial"/>
                <a:sym typeface="Arial"/>
              </a:defRPr>
            </a:lvl1pPr>
            <a:lvl2pPr indent="-228600" lvl="1" marL="914400" algn="l">
              <a:lnSpc>
                <a:spcPct val="120000"/>
              </a:lnSpc>
              <a:spcBef>
                <a:spcPts val="500"/>
              </a:spcBef>
              <a:spcAft>
                <a:spcPts val="0"/>
              </a:spcAft>
              <a:buSzPts val="2000"/>
              <a:buNone/>
              <a:defRPr/>
            </a:lvl2pPr>
            <a:lvl3pPr indent="-228600" lvl="2" marL="1371600" algn="l">
              <a:lnSpc>
                <a:spcPct val="120000"/>
              </a:lnSpc>
              <a:spcBef>
                <a:spcPts val="500"/>
              </a:spcBef>
              <a:spcAft>
                <a:spcPts val="0"/>
              </a:spcAft>
              <a:buSzPts val="1800"/>
              <a:buNone/>
              <a:defRPr/>
            </a:lvl3pPr>
            <a:lvl4pPr indent="-228600" lvl="3" marL="1828800" algn="l">
              <a:lnSpc>
                <a:spcPct val="120000"/>
              </a:lnSpc>
              <a:spcBef>
                <a:spcPts val="500"/>
              </a:spcBef>
              <a:spcAft>
                <a:spcPts val="0"/>
              </a:spcAft>
              <a:buSzPts val="1600"/>
              <a:buNone/>
              <a:defRPr/>
            </a:lvl4pPr>
            <a:lvl5pPr indent="-228600" lvl="4" marL="2286000" algn="l">
              <a:lnSpc>
                <a:spcPct val="120000"/>
              </a:lnSpc>
              <a:spcBef>
                <a:spcPts val="500"/>
              </a:spcBef>
              <a:spcAft>
                <a:spcPts val="0"/>
              </a:spcAft>
              <a:buSzPts val="16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8"/>
          <p:cNvSpPr txBox="1"/>
          <p:nvPr/>
        </p:nvSpPr>
        <p:spPr>
          <a:xfrm>
            <a:off x="10902446" y="6421732"/>
            <a:ext cx="864806" cy="184666"/>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rsmstar.nl</a:t>
            </a:r>
            <a:endParaRPr b="0" i="0" sz="1400" u="none" cap="none" strike="noStrike">
              <a:solidFill>
                <a:srgbClr val="000000"/>
              </a:solidFill>
              <a:latin typeface="Arial"/>
              <a:ea typeface="Arial"/>
              <a:cs typeface="Arial"/>
              <a:sym typeface="Arial"/>
            </a:endParaRPr>
          </a:p>
        </p:txBody>
      </p:sp>
    </p:spTree>
  </p:cSld>
  <p:clrMapOvr>
    <a:masterClrMapping/>
  </p:clrMapOvr>
  <p:extLst>
    <p:ext uri="{DCECCB84-F9BA-43D5-87BE-67443E8EF086}">
      <p15:sldGuideLst>
        <p15:guide id="1" orient="horz" pos="1480">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idx="1" type="body"/>
          </p:nvPr>
        </p:nvSpPr>
        <p:spPr>
          <a:xfrm>
            <a:off x="515937" y="1825625"/>
            <a:ext cx="11160125" cy="4351338"/>
          </a:xfrm>
          <a:prstGeom prst="rect">
            <a:avLst/>
          </a:prstGeom>
          <a:noFill/>
          <a:ln>
            <a:noFill/>
          </a:ln>
        </p:spPr>
        <p:txBody>
          <a:bodyPr anchorCtr="0" anchor="t" bIns="0" lIns="0" spcFirstLastPara="1" rIns="0" wrap="square" tIns="0">
            <a:normAutofit/>
          </a:bodyPr>
          <a:lstStyle>
            <a:lvl1pPr indent="-381000" lvl="0" marL="457200" marR="0" rtl="0" algn="l">
              <a:lnSpc>
                <a:spcPct val="120000"/>
              </a:lnSpc>
              <a:spcBef>
                <a:spcPts val="1000"/>
              </a:spcBef>
              <a:spcAft>
                <a:spcPts val="0"/>
              </a:spcAft>
              <a:buClr>
                <a:schemeClr val="dk2"/>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20000"/>
              </a:lnSpc>
              <a:spcBef>
                <a:spcPts val="500"/>
              </a:spcBef>
              <a:spcAft>
                <a:spcPts val="0"/>
              </a:spcAft>
              <a:buClr>
                <a:schemeClr val="dk2"/>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20000"/>
              </a:lnSpc>
              <a:spcBef>
                <a:spcPts val="50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lnSpc>
                <a:spcPct val="120000"/>
              </a:lnSpc>
              <a:spcBef>
                <a:spcPts val="50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20000"/>
              </a:lnSpc>
              <a:spcBef>
                <a:spcPts val="500"/>
              </a:spcBef>
              <a:spcAft>
                <a:spcPts val="0"/>
              </a:spcAft>
              <a:buClr>
                <a:schemeClr val="dk2"/>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9"/>
          <p:cNvSpPr txBox="1"/>
          <p:nvPr>
            <p:ph type="title"/>
          </p:nvPr>
        </p:nvSpPr>
        <p:spPr>
          <a:xfrm>
            <a:off x="755070" y="365125"/>
            <a:ext cx="10515600" cy="1325563"/>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2"/>
              </a:buClr>
              <a:buSzPts val="4000"/>
              <a:buFont typeface="Arial"/>
              <a:buNone/>
              <a:defRPr b="1" i="0" sz="40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19"/>
          <p:cNvSpPr txBox="1"/>
          <p:nvPr/>
        </p:nvSpPr>
        <p:spPr>
          <a:xfrm>
            <a:off x="7004583" y="6370658"/>
            <a:ext cx="4124325" cy="281699"/>
          </a:xfrm>
          <a:prstGeom prst="rect">
            <a:avLst/>
          </a:prstGeom>
          <a:noFill/>
          <a:ln>
            <a:noFill/>
          </a:ln>
        </p:spPr>
        <p:txBody>
          <a:bodyPr anchorCtr="0" anchor="ctr" bIns="45700" lIns="91425" spcFirstLastPara="1" rIns="91425" wrap="square" tIns="45700">
            <a:normAutofit fontScale="92500"/>
          </a:bodyPr>
          <a:lstStyle/>
          <a:p>
            <a:pPr indent="0" lvl="0" marL="0" marR="0" rtl="0" algn="r">
              <a:lnSpc>
                <a:spcPct val="120000"/>
              </a:lnSpc>
              <a:spcBef>
                <a:spcPts val="0"/>
              </a:spcBef>
              <a:spcAft>
                <a:spcPts val="0"/>
              </a:spcAft>
              <a:buClr>
                <a:schemeClr val="dk2"/>
              </a:buClr>
              <a:buSzPct val="100000"/>
              <a:buFont typeface="Arial"/>
              <a:buNone/>
            </a:pPr>
            <a:r>
              <a:t/>
            </a:r>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3840">
          <p15:clr>
            <a:srgbClr val="F26B43"/>
          </p15:clr>
        </p15:guide>
        <p15:guide id="2" pos="7355">
          <p15:clr>
            <a:srgbClr val="F26B43"/>
          </p15:clr>
        </p15:guide>
        <p15:guide id="3" pos="325">
          <p15:clr>
            <a:srgbClr val="F26B43"/>
          </p15:clr>
        </p15:guide>
        <p15:guide id="4" orient="horz" pos="346">
          <p15:clr>
            <a:srgbClr val="F26B43"/>
          </p15:clr>
        </p15:guide>
        <p15:guide id="5" orient="horz" pos="2160">
          <p15:clr>
            <a:srgbClr val="F26B43"/>
          </p15:clr>
        </p15:guide>
        <p15:guide id="6" orient="horz" pos="3974">
          <p15:clr>
            <a:srgbClr val="F26B43"/>
          </p15:clr>
        </p15:guide>
        <p15:guide id="7" orient="horz" pos="413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mailto:info@rsmstar.n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14.png"/><Relationship Id="rId9"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15.png"/><Relationship Id="rId7" Type="http://schemas.openxmlformats.org/officeDocument/2006/relationships/image" Target="../media/image21.png"/><Relationship Id="rId8"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comments" Target="../comments/commen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comments" Target="../comments/comment3.xml"/><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comments" Target="../comments/comment4.xml"/><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comments" Target="../comments/commen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omments" Target="../comments/comment6.xml"/><Relationship Id="rId4" Type="http://schemas.openxmlformats.org/officeDocument/2006/relationships/image" Target="../media/image19.png"/><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omments" Target="../comments/comment7.xml"/><Relationship Id="rId4" Type="http://schemas.openxmlformats.org/officeDocument/2006/relationships/image" Target="../media/image19.png"/><Relationship Id="rId5"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omments" Target="../comments/commen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omments" Target="../comments/commen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comments" Target="../comments/commen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omments" Target="../comments/comment11.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comments" Target="../comments/commen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omments" Target="../comments/commen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omments" Target="../comments/comment14.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omments" Target="../comments/comment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
          <p:cNvSpPr txBox="1"/>
          <p:nvPr>
            <p:ph type="title"/>
          </p:nvPr>
        </p:nvSpPr>
        <p:spPr>
          <a:xfrm>
            <a:off x="515937" y="2563342"/>
            <a:ext cx="5580063" cy="2483619"/>
          </a:xfrm>
          <a:prstGeom prst="rect">
            <a:avLst/>
          </a:prstGeom>
          <a:noFill/>
          <a:ln>
            <a:noFill/>
          </a:ln>
        </p:spPr>
        <p:txBody>
          <a:bodyPr anchorCtr="0" anchor="ctr" bIns="0" lIns="0" spcFirstLastPara="1" rIns="0" wrap="square" tIns="0">
            <a:noAutofit/>
          </a:bodyPr>
          <a:lstStyle/>
          <a:p>
            <a:pPr indent="0" lvl="0" marL="0" rtl="0" algn="l">
              <a:lnSpc>
                <a:spcPct val="108333"/>
              </a:lnSpc>
              <a:spcBef>
                <a:spcPts val="0"/>
              </a:spcBef>
              <a:spcAft>
                <a:spcPts val="0"/>
              </a:spcAft>
              <a:buClr>
                <a:schemeClr val="lt1"/>
              </a:buClr>
              <a:buSzPts val="4800"/>
              <a:buFont typeface="Arial"/>
              <a:buNone/>
            </a:pPr>
            <a:r>
              <a:rPr lang="en-US"/>
              <a:t>YOUR GROWTH </a:t>
            </a:r>
            <a:br>
              <a:rPr lang="en-US"/>
            </a:br>
            <a:r>
              <a:rPr lang="en-US"/>
              <a:t>IS OUR STRATEGY</a:t>
            </a:r>
            <a:br>
              <a:rPr lang="en-US"/>
            </a:br>
            <a:br>
              <a:rPr lang="en-US"/>
            </a:br>
            <a:endParaRPr/>
          </a:p>
        </p:txBody>
      </p:sp>
      <p:sp>
        <p:nvSpPr>
          <p:cNvPr id="112" name="Google Shape;112;p1"/>
          <p:cNvSpPr txBox="1"/>
          <p:nvPr>
            <p:ph idx="1" type="body"/>
          </p:nvPr>
        </p:nvSpPr>
        <p:spPr>
          <a:xfrm>
            <a:off x="515938" y="5178171"/>
            <a:ext cx="3287884" cy="247332"/>
          </a:xfrm>
          <a:prstGeom prst="rect">
            <a:avLst/>
          </a:prstGeom>
          <a:noFill/>
          <a:ln>
            <a:noFill/>
          </a:ln>
        </p:spPr>
        <p:txBody>
          <a:bodyPr anchorCtr="0" anchor="t" bIns="0" lIns="0" spcFirstLastPara="1" rIns="0" wrap="square" tIns="0">
            <a:noAutofit/>
          </a:bodyPr>
          <a:lstStyle/>
          <a:p>
            <a:pPr indent="0" lvl="0" marL="0" rtl="0" algn="l">
              <a:lnSpc>
                <a:spcPct val="120000"/>
              </a:lnSpc>
              <a:spcBef>
                <a:spcPts val="0"/>
              </a:spcBef>
              <a:spcAft>
                <a:spcPts val="0"/>
              </a:spcAft>
              <a:buSzPts val="1200"/>
              <a:buNone/>
            </a:pPr>
            <a:r>
              <a:rPr lang="en-US"/>
              <a:t>48th STAR Board</a:t>
            </a:r>
            <a:endParaRPr/>
          </a:p>
        </p:txBody>
      </p:sp>
      <p:sp>
        <p:nvSpPr>
          <p:cNvPr id="113" name="Google Shape;113;p1"/>
          <p:cNvSpPr txBox="1"/>
          <p:nvPr>
            <p:ph idx="2" type="body"/>
          </p:nvPr>
        </p:nvSpPr>
        <p:spPr>
          <a:xfrm>
            <a:off x="515938" y="4943800"/>
            <a:ext cx="3287884" cy="247332"/>
          </a:xfrm>
          <a:prstGeom prst="rect">
            <a:avLst/>
          </a:prstGeom>
          <a:noFill/>
          <a:ln>
            <a:noFill/>
          </a:ln>
        </p:spPr>
        <p:txBody>
          <a:bodyPr anchorCtr="0" anchor="t" bIns="0" lIns="0" spcFirstLastPara="1" rIns="0" wrap="square" tIns="0">
            <a:noAutofit/>
          </a:bodyPr>
          <a:lstStyle/>
          <a:p>
            <a:pPr indent="0" lvl="0" marL="0" rtl="0" algn="l">
              <a:lnSpc>
                <a:spcPct val="120000"/>
              </a:lnSpc>
              <a:spcBef>
                <a:spcPts val="0"/>
              </a:spcBef>
              <a:spcAft>
                <a:spcPts val="0"/>
              </a:spcAft>
              <a:buSzPts val="1200"/>
              <a:buNone/>
            </a:pPr>
            <a:r>
              <a:rPr lang="en-US"/>
              <a:t>STAR POLICY 2026</a:t>
            </a:r>
            <a:br>
              <a:rPr lang="en-US"/>
            </a:b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19" name="Google Shape;119;p2"/>
          <p:cNvSpPr/>
          <p:nvPr/>
        </p:nvSpPr>
        <p:spPr>
          <a:xfrm>
            <a:off x="371475" y="1372649"/>
            <a:ext cx="11449200" cy="5011500"/>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Clr>
                <a:srgbClr val="002060"/>
              </a:buClr>
              <a:buSzPts val="350"/>
              <a:buFont typeface="Arial"/>
              <a:buNone/>
            </a:pPr>
            <a:r>
              <a:rPr b="0" i="0" lang="en-US" sz="1500" u="none" cap="none" strike="noStrike">
                <a:solidFill>
                  <a:srgbClr val="002060"/>
                </a:solidFill>
                <a:latin typeface="Arial"/>
                <a:ea typeface="Arial"/>
                <a:cs typeface="Arial"/>
                <a:sym typeface="Arial"/>
              </a:rPr>
              <a:t>STAR is acting in a rapidly changing environment. The needs of students and other stakeholders shift from year to year. By critically assessing these demands and listening to direct feedback of both Active as well as Passive Members, a policy for 2026 has been composed. Every new project or enabler contributes to STAR’s mission ‘to enrich RSM student life’, and contributes to our </a:t>
            </a: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0"/>
                  </a:ext>
                </a:extLst>
              </a:rPr>
              <a:t>three key strategic ambitions for the coming five years: </a:t>
            </a:r>
            <a:r>
              <a:rPr b="0" i="1"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1"/>
                  </a:ext>
                </a:extLst>
              </a:rPr>
              <a:t>Focusing on organizational resilience and innovation, enhancing STAR’s academic pillar, and building a strong community by creating a tailored STAR experience for every RSM student. </a:t>
            </a:r>
            <a:endParaRPr b="0" i="1" sz="15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t/>
            </a:r>
            <a:endParaRPr b="0" i="0" sz="1500" u="none" cap="none" strike="noStrike">
              <a:solidFill>
                <a:srgbClr val="002060"/>
              </a:solidFill>
              <a:latin typeface="Arial"/>
              <a:ea typeface="Arial"/>
              <a:cs typeface="Arial"/>
              <a:sym typeface="Arial"/>
            </a:endParaRPr>
          </a:p>
          <a:p>
            <a:pPr indent="0" lvl="1" marL="0" marR="0" rtl="0" algn="just">
              <a:lnSpc>
                <a:spcPct val="150000"/>
              </a:lnSpc>
              <a:spcBef>
                <a:spcPts val="696"/>
              </a:spcBef>
              <a:spcAft>
                <a:spcPts val="0"/>
              </a:spcAft>
              <a:buClr>
                <a:srgbClr val="002060"/>
              </a:buClr>
              <a:buSzPts val="350"/>
              <a:buFont typeface="Arial"/>
              <a:buNone/>
            </a:pPr>
            <a:r>
              <a:rPr b="0" i="0" lang="en-US" sz="1500" u="none" cap="none" strike="noStrike">
                <a:solidFill>
                  <a:srgbClr val="002060"/>
                </a:solidFill>
                <a:latin typeface="Arial"/>
                <a:ea typeface="Arial"/>
                <a:cs typeface="Arial"/>
                <a:sym typeface="Arial"/>
              </a:rPr>
              <a:t>In 2026, STAR’s policy consists of 5 value drivers, focusing on the following areas:</a:t>
            </a:r>
            <a:endParaRPr b="0" i="0" sz="1500" u="none" cap="none" strike="noStrike">
              <a:solidFill>
                <a:srgbClr val="002060"/>
              </a:solidFill>
              <a:latin typeface="Arial"/>
              <a:ea typeface="Arial"/>
              <a:cs typeface="Arial"/>
              <a:sym typeface="Arial"/>
            </a:endParaRPr>
          </a:p>
          <a:p>
            <a:pPr indent="-323850" lvl="0" marL="457200" marR="0" rtl="0" algn="l">
              <a:lnSpc>
                <a:spcPct val="150000"/>
              </a:lnSpc>
              <a:spcBef>
                <a:spcPts val="0"/>
              </a:spcBef>
              <a:spcAft>
                <a:spcPts val="0"/>
              </a:spcAft>
              <a:buClr>
                <a:srgbClr val="002060"/>
              </a:buClr>
              <a:buSzPts val="1500"/>
              <a:buFont typeface="Arial"/>
              <a:buAutoNum type="arabicPeriod"/>
            </a:pP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2"/>
                  </a:ext>
                </a:extLst>
              </a:rPr>
              <a:t>Fulfilling current RSM student needs by reviewing and changing STAR’s portfolio of events</a:t>
            </a:r>
            <a:endParaRPr b="0" i="0" sz="1500" u="none" cap="none" strike="noStrike">
              <a:solidFill>
                <a:srgbClr val="002060"/>
              </a:solidFill>
              <a:latin typeface="Arial"/>
              <a:ea typeface="Arial"/>
              <a:cs typeface="Arial"/>
              <a:sym typeface="Arial"/>
              <a:extLst>
                <a:ext uri="http://customooxmlschemas.google.com/">
                  <go:slidesCustomData xmlns:go="http://customooxmlschemas.google.com/" textRoundtripDataId="3"/>
                </a:ext>
              </a:extLst>
            </a:endParaRPr>
          </a:p>
          <a:p>
            <a:pPr indent="-323850" lvl="0" marL="457200" marR="0" rtl="0" algn="l">
              <a:lnSpc>
                <a:spcPct val="150000"/>
              </a:lnSpc>
              <a:spcBef>
                <a:spcPts val="0"/>
              </a:spcBef>
              <a:spcAft>
                <a:spcPts val="0"/>
              </a:spcAft>
              <a:buClr>
                <a:srgbClr val="002060"/>
              </a:buClr>
              <a:buSzPts val="1500"/>
              <a:buFont typeface="Arial"/>
              <a:buAutoNum type="arabicPeriod"/>
            </a:pP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4"/>
                  </a:ext>
                </a:extLst>
              </a:rPr>
              <a:t>Increasing brand awareness and strengthen student engagement</a:t>
            </a:r>
            <a:endParaRPr b="0" i="0" sz="1500" u="none" cap="none" strike="noStrike">
              <a:solidFill>
                <a:srgbClr val="002060"/>
              </a:solidFill>
              <a:latin typeface="Arial"/>
              <a:ea typeface="Arial"/>
              <a:cs typeface="Arial"/>
              <a:sym typeface="Arial"/>
              <a:extLst>
                <a:ext uri="http://customooxmlschemas.google.com/">
                  <go:slidesCustomData xmlns:go="http://customooxmlschemas.google.com/" textRoundtripDataId="5"/>
                </a:ext>
              </a:extLst>
            </a:endParaRPr>
          </a:p>
          <a:p>
            <a:pPr indent="-323850" lvl="0" marL="457200" marR="0" rtl="0" algn="l">
              <a:lnSpc>
                <a:spcPct val="150000"/>
              </a:lnSpc>
              <a:spcBef>
                <a:spcPts val="0"/>
              </a:spcBef>
              <a:spcAft>
                <a:spcPts val="0"/>
              </a:spcAft>
              <a:buClr>
                <a:srgbClr val="002060"/>
              </a:buClr>
              <a:buSzPts val="1500"/>
              <a:buFont typeface="Arial"/>
              <a:buAutoNum type="arabicPeriod"/>
            </a:pP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6"/>
                  </a:ext>
                </a:extLst>
              </a:rPr>
              <a:t>Improving effectiveness of the fulltime recruitment process by optimizing and integrating its responsibilities into one of the board functions</a:t>
            </a:r>
            <a:endParaRPr b="0" i="0" sz="1500" u="none" cap="none" strike="noStrike">
              <a:solidFill>
                <a:srgbClr val="002060"/>
              </a:solidFill>
              <a:latin typeface="Arial"/>
              <a:ea typeface="Arial"/>
              <a:cs typeface="Arial"/>
              <a:sym typeface="Arial"/>
              <a:extLst>
                <a:ext uri="http://customooxmlschemas.google.com/">
                  <go:slidesCustomData xmlns:go="http://customooxmlschemas.google.com/" textRoundtripDataId="7"/>
                </a:ext>
              </a:extLst>
            </a:endParaRPr>
          </a:p>
          <a:p>
            <a:pPr indent="-323850" lvl="0" marL="457200" marR="0" rtl="0" algn="l">
              <a:lnSpc>
                <a:spcPct val="150000"/>
              </a:lnSpc>
              <a:spcBef>
                <a:spcPts val="0"/>
              </a:spcBef>
              <a:spcAft>
                <a:spcPts val="0"/>
              </a:spcAft>
              <a:buClr>
                <a:srgbClr val="002060"/>
              </a:buClr>
              <a:buSzPts val="1500"/>
              <a:buFont typeface="Arial"/>
              <a:buAutoNum type="arabicPeriod"/>
            </a:pP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8"/>
                  </a:ext>
                </a:extLst>
              </a:rPr>
              <a:t>Increasing the value of the academic pillar by expanding academic offerings tailored to students needs</a:t>
            </a:r>
            <a:endParaRPr b="0" i="0" sz="1500" u="none" cap="none" strike="noStrike">
              <a:solidFill>
                <a:srgbClr val="002060"/>
              </a:solidFill>
              <a:latin typeface="Arial"/>
              <a:ea typeface="Arial"/>
              <a:cs typeface="Arial"/>
              <a:sym typeface="Arial"/>
              <a:extLst>
                <a:ext uri="http://customooxmlschemas.google.com/">
                  <go:slidesCustomData xmlns:go="http://customooxmlschemas.google.com/" textRoundtripDataId="9"/>
                </a:ext>
              </a:extLst>
            </a:endParaRPr>
          </a:p>
          <a:p>
            <a:pPr indent="-323850" lvl="0" marL="457200" marR="0" rtl="0" algn="l">
              <a:lnSpc>
                <a:spcPct val="150000"/>
              </a:lnSpc>
              <a:spcBef>
                <a:spcPts val="0"/>
              </a:spcBef>
              <a:spcAft>
                <a:spcPts val="0"/>
              </a:spcAft>
              <a:buClr>
                <a:srgbClr val="002060"/>
              </a:buClr>
              <a:buSzPts val="1500"/>
              <a:buFont typeface="Arial"/>
              <a:buAutoNum type="arabicPeriod"/>
            </a:pPr>
            <a:r>
              <a:rPr b="0" i="0" lang="en-US" sz="1500" u="none" cap="none" strike="noStrike">
                <a:solidFill>
                  <a:srgbClr val="002060"/>
                </a:solidFill>
                <a:latin typeface="Arial"/>
                <a:ea typeface="Arial"/>
                <a:cs typeface="Arial"/>
                <a:sym typeface="Arial"/>
                <a:extLst>
                  <a:ext uri="http://customooxmlschemas.google.com/">
                    <go:slidesCustomData xmlns:go="http://customooxmlschemas.google.com/" textRoundtripDataId="10"/>
                  </a:ext>
                </a:extLst>
              </a:rPr>
              <a:t>Ensuring  part-time committees are utilized to their full potential by improving the committee knowledge transfer via updated w</a:t>
            </a:r>
            <a:r>
              <a:rPr b="0" i="0" lang="en-US" sz="1500" u="none" cap="none" strike="noStrike">
                <a:solidFill>
                  <a:srgbClr val="002060"/>
                </a:solidFill>
                <a:latin typeface="Arial"/>
                <a:ea typeface="Arial"/>
                <a:cs typeface="Arial"/>
                <a:sym typeface="Arial"/>
              </a:rPr>
              <a:t>hitebooks and better onboarding</a:t>
            </a:r>
            <a:endParaRPr b="0" i="0" sz="1500" u="none" cap="none" strike="noStrike">
              <a:solidFill>
                <a:srgbClr val="002060"/>
              </a:solidFill>
              <a:latin typeface="Arial"/>
              <a:ea typeface="Arial"/>
              <a:cs typeface="Arial"/>
              <a:sym typeface="Arial"/>
            </a:endParaRPr>
          </a:p>
        </p:txBody>
      </p:sp>
      <p:sp>
        <p:nvSpPr>
          <p:cNvPr id="120" name="Google Shape;120;p2"/>
          <p:cNvSpPr txBox="1"/>
          <p:nvPr/>
        </p:nvSpPr>
        <p:spPr>
          <a:xfrm>
            <a:off x="371475" y="452596"/>
            <a:ext cx="11449049" cy="699404"/>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2400"/>
              <a:buFont typeface="Arial Black"/>
              <a:buNone/>
            </a:pPr>
            <a:r>
              <a:rPr b="1" i="0" lang="en-US" sz="2400" u="none" cap="none" strike="noStrike">
                <a:solidFill>
                  <a:srgbClr val="002060"/>
                </a:solidFill>
                <a:latin typeface="Arial Black"/>
                <a:ea typeface="Arial Black"/>
                <a:cs typeface="Arial Black"/>
                <a:sym typeface="Arial Black"/>
              </a:rPr>
              <a:t>EXECUTIVE SUMMARY</a:t>
            </a:r>
            <a:endParaRPr b="1" i="0" sz="2400" u="none" cap="none" strike="noStrike">
              <a:solidFill>
                <a:srgbClr val="002060"/>
              </a:solidFill>
              <a:latin typeface="Arial Black"/>
              <a:ea typeface="Arial Black"/>
              <a:cs typeface="Arial Black"/>
              <a:sym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3"/>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26" name="Google Shape;126;p3"/>
          <p:cNvSpPr/>
          <p:nvPr/>
        </p:nvSpPr>
        <p:spPr>
          <a:xfrm>
            <a:off x="371475" y="1151900"/>
            <a:ext cx="7552200" cy="4419300"/>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Clr>
                <a:srgbClr val="002060"/>
              </a:buClr>
              <a:buSzPts val="350"/>
              <a:buFont typeface="Arial"/>
              <a:buNone/>
            </a:pPr>
            <a:r>
              <a:rPr b="1" i="0" lang="en-US" sz="1300" u="none" cap="none" strike="noStrike">
                <a:solidFill>
                  <a:srgbClr val="002060"/>
                </a:solidFill>
                <a:latin typeface="Arial"/>
                <a:ea typeface="Arial"/>
                <a:cs typeface="Arial"/>
                <a:sym typeface="Arial"/>
              </a:rPr>
              <a:t>Dear Reader,</a:t>
            </a:r>
            <a:endParaRPr b="1"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t/>
            </a:r>
            <a:endParaRPr b="1"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rPr b="1" i="0" lang="en-US" sz="1300" u="none" cap="none" strike="noStrike">
                <a:solidFill>
                  <a:srgbClr val="002060"/>
                </a:solidFill>
                <a:latin typeface="Arial"/>
                <a:ea typeface="Arial"/>
                <a:cs typeface="Arial"/>
                <a:sym typeface="Arial"/>
              </a:rPr>
              <a:t>We proudly present you the 2026 STAR Policy. </a:t>
            </a:r>
            <a:r>
              <a:rPr b="0" i="0" lang="en-US" sz="1300" u="none" cap="none" strike="noStrike">
                <a:solidFill>
                  <a:srgbClr val="002060"/>
                </a:solidFill>
                <a:latin typeface="Arial"/>
                <a:ea typeface="Arial"/>
                <a:cs typeface="Arial"/>
                <a:sym typeface="Arial"/>
              </a:rPr>
              <a:t>This document has been the result of weeks of collecting feedback from both Active as well as Passive Members and critically evaluating everything we do. All projects mentioned in this document are designed to </a:t>
            </a:r>
            <a:r>
              <a:rPr b="1" i="0" lang="en-US" sz="1300" u="none" cap="none" strike="noStrike">
                <a:solidFill>
                  <a:srgbClr val="002060"/>
                </a:solidFill>
                <a:latin typeface="Arial"/>
                <a:ea typeface="Arial"/>
                <a:cs typeface="Arial"/>
                <a:sym typeface="Arial"/>
              </a:rPr>
              <a:t>‘enrich the life of RSM students’</a:t>
            </a:r>
            <a:r>
              <a:rPr b="0" i="0" lang="en-US" sz="1300" u="none" cap="none" strike="noStrike">
                <a:solidFill>
                  <a:srgbClr val="002060"/>
                </a:solidFill>
                <a:latin typeface="Arial"/>
                <a:ea typeface="Arial"/>
                <a:cs typeface="Arial"/>
                <a:sym typeface="Arial"/>
              </a:rPr>
              <a:t>. </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rPr b="0" i="0" lang="en-US" sz="1300" u="none" cap="none" strike="noStrike">
                <a:solidFill>
                  <a:srgbClr val="002060"/>
                </a:solidFill>
                <a:latin typeface="Arial"/>
                <a:ea typeface="Arial"/>
                <a:cs typeface="Arial"/>
                <a:sym typeface="Arial"/>
              </a:rPr>
              <a:t>We would like to thank STAR alumni that have helped us draft this document, as well as all students that have provided us with valuable feedback. Since STAR is run by students, for students, we continue to welcome feedback during the implementation of this policy. Please feel free to contact us via </a:t>
            </a:r>
            <a:r>
              <a:rPr b="0" i="0" lang="en-US" sz="1300" u="sng" cap="none" strike="noStrike">
                <a:solidFill>
                  <a:schemeClr val="hlink"/>
                </a:solidFill>
                <a:latin typeface="Arial"/>
                <a:ea typeface="Arial"/>
                <a:cs typeface="Arial"/>
                <a:sym typeface="Arial"/>
                <a:hlinkClick r:id="rId3"/>
              </a:rPr>
              <a:t>info@rsmstar.nl</a:t>
            </a:r>
            <a:r>
              <a:rPr b="0" i="0" lang="en-US" sz="1300" u="none" cap="none" strike="noStrike">
                <a:solidFill>
                  <a:srgbClr val="002060"/>
                </a:solidFill>
                <a:latin typeface="Arial"/>
                <a:ea typeface="Arial"/>
                <a:cs typeface="Arial"/>
                <a:sym typeface="Arial"/>
              </a:rPr>
              <a:t>. </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t/>
            </a:r>
            <a:endParaRPr b="0" i="0" sz="1300" u="none" cap="none" strike="noStrike">
              <a:solidFill>
                <a:srgbClr val="002060"/>
              </a:solidFill>
              <a:highlight>
                <a:srgbClr val="FFFF00"/>
              </a:highlight>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rPr b="0" i="0" lang="en-US" sz="1300" u="none" cap="none" strike="noStrike">
                <a:solidFill>
                  <a:srgbClr val="002060"/>
                </a:solidFill>
                <a:latin typeface="Arial"/>
                <a:ea typeface="Arial"/>
                <a:cs typeface="Arial"/>
                <a:sym typeface="Arial"/>
              </a:rPr>
              <a:t>On behalf of the XLVIIIth STAR Board,</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rPr b="0" i="0" lang="en-US" sz="1300" u="none" cap="none" strike="noStrike">
                <a:solidFill>
                  <a:srgbClr val="002060"/>
                </a:solidFill>
                <a:latin typeface="Arial"/>
                <a:ea typeface="Arial"/>
                <a:cs typeface="Arial"/>
                <a:sym typeface="Arial"/>
              </a:rPr>
              <a:t>Floris Murk</a:t>
            </a:r>
            <a:endParaRPr b="0" i="0" sz="1300" u="none" cap="none" strike="noStrike">
              <a:solidFill>
                <a:srgbClr val="002060"/>
              </a:solidFill>
              <a:latin typeface="Arial"/>
              <a:ea typeface="Arial"/>
              <a:cs typeface="Arial"/>
              <a:sym typeface="Arial"/>
            </a:endParaRPr>
          </a:p>
          <a:p>
            <a:pPr indent="0" lvl="0" marL="0" marR="0" rtl="0" algn="just">
              <a:lnSpc>
                <a:spcPct val="150000"/>
              </a:lnSpc>
              <a:spcBef>
                <a:spcPts val="0"/>
              </a:spcBef>
              <a:spcAft>
                <a:spcPts val="0"/>
              </a:spcAft>
              <a:buClr>
                <a:srgbClr val="002060"/>
              </a:buClr>
              <a:buSzPts val="350"/>
              <a:buFont typeface="Arial"/>
              <a:buNone/>
            </a:pPr>
            <a:r>
              <a:rPr b="0" i="0" lang="en-US" sz="1300" u="none" cap="none" strike="noStrike">
                <a:solidFill>
                  <a:srgbClr val="002060"/>
                </a:solidFill>
                <a:latin typeface="Arial"/>
                <a:ea typeface="Arial"/>
                <a:cs typeface="Arial"/>
                <a:sym typeface="Arial"/>
              </a:rPr>
              <a:t>Chairman STAR Board 2025-2026</a:t>
            </a:r>
            <a:endParaRPr b="0" i="0" sz="1300" u="none" cap="none" strike="noStrike">
              <a:solidFill>
                <a:srgbClr val="002060"/>
              </a:solidFill>
              <a:latin typeface="Arial"/>
              <a:ea typeface="Arial"/>
              <a:cs typeface="Arial"/>
              <a:sym typeface="Arial"/>
            </a:endParaRPr>
          </a:p>
        </p:txBody>
      </p:sp>
      <p:sp>
        <p:nvSpPr>
          <p:cNvPr id="127" name="Google Shape;127;p3"/>
          <p:cNvSpPr txBox="1"/>
          <p:nvPr/>
        </p:nvSpPr>
        <p:spPr>
          <a:xfrm>
            <a:off x="371550" y="300196"/>
            <a:ext cx="11448900" cy="6993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2400"/>
              <a:buFont typeface="Arial Black"/>
              <a:buNone/>
            </a:pPr>
            <a:r>
              <a:rPr b="1" i="0" lang="en-US" sz="2400" u="none" cap="none" strike="noStrike">
                <a:solidFill>
                  <a:srgbClr val="002060"/>
                </a:solidFill>
                <a:latin typeface="Arial Black"/>
                <a:ea typeface="Arial Black"/>
                <a:cs typeface="Arial Black"/>
                <a:sym typeface="Arial Black"/>
              </a:rPr>
              <a:t>PREFACE</a:t>
            </a:r>
            <a:endParaRPr b="1" i="0" sz="2400" u="none" cap="none" strike="noStrike">
              <a:solidFill>
                <a:srgbClr val="002060"/>
              </a:solidFill>
              <a:latin typeface="Arial Black"/>
              <a:ea typeface="Arial Black"/>
              <a:cs typeface="Arial Black"/>
              <a:sym typeface="Arial Black"/>
            </a:endParaRPr>
          </a:p>
        </p:txBody>
      </p:sp>
      <p:sp>
        <p:nvSpPr>
          <p:cNvPr id="128" name="Google Shape;128;p3"/>
          <p:cNvSpPr txBox="1"/>
          <p:nvPr/>
        </p:nvSpPr>
        <p:spPr>
          <a:xfrm>
            <a:off x="6785550" y="5208750"/>
            <a:ext cx="4986600" cy="3693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100"/>
              <a:buFont typeface="Arial"/>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4"/>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34" name="Google Shape;134;p4"/>
          <p:cNvSpPr/>
          <p:nvPr/>
        </p:nvSpPr>
        <p:spPr>
          <a:xfrm>
            <a:off x="371476" y="1819668"/>
            <a:ext cx="5364300" cy="276900"/>
          </a:xfrm>
          <a:prstGeom prst="rect">
            <a:avLst/>
          </a:prstGeom>
          <a:noFill/>
          <a:ln>
            <a:noFill/>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Clr>
                <a:srgbClr val="44546A"/>
              </a:buClr>
              <a:buSzPts val="375"/>
              <a:buFont typeface="Arial Black"/>
              <a:buNone/>
            </a:pPr>
            <a:r>
              <a:rPr b="1" i="0" lang="en-US" sz="1500" u="none" cap="none" strike="noStrike">
                <a:solidFill>
                  <a:srgbClr val="002060"/>
                </a:solidFill>
                <a:latin typeface="Arial Black"/>
                <a:ea typeface="Arial Black"/>
                <a:cs typeface="Arial Black"/>
                <a:sym typeface="Arial Black"/>
              </a:rPr>
              <a:t>WHAT THIS DOCUMENT COMPRISES</a:t>
            </a:r>
            <a:endParaRPr b="1" i="0" sz="1500" u="none" cap="none" strike="noStrike">
              <a:solidFill>
                <a:srgbClr val="002060"/>
              </a:solidFill>
              <a:latin typeface="Arial Black"/>
              <a:ea typeface="Arial Black"/>
              <a:cs typeface="Arial Black"/>
              <a:sym typeface="Arial Black"/>
            </a:endParaRPr>
          </a:p>
        </p:txBody>
      </p:sp>
      <p:sp>
        <p:nvSpPr>
          <p:cNvPr id="135" name="Google Shape;135;p4"/>
          <p:cNvSpPr/>
          <p:nvPr/>
        </p:nvSpPr>
        <p:spPr>
          <a:xfrm>
            <a:off x="6456363" y="1819618"/>
            <a:ext cx="5364300" cy="2769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44546A"/>
              </a:buClr>
              <a:buSzPts val="375"/>
              <a:buFont typeface="Arial Black"/>
              <a:buNone/>
            </a:pPr>
            <a:r>
              <a:rPr b="1" i="0" lang="en-US" sz="1500" u="none" cap="none" strike="noStrike">
                <a:solidFill>
                  <a:srgbClr val="002060"/>
                </a:solidFill>
                <a:latin typeface="Arial Black"/>
                <a:ea typeface="Arial Black"/>
                <a:cs typeface="Arial Black"/>
                <a:sym typeface="Arial Black"/>
              </a:rPr>
              <a:t>FOR WHOM IT IS INTENDED</a:t>
            </a:r>
            <a:endParaRPr b="0" i="0" sz="1400" u="none" cap="none" strike="noStrike">
              <a:solidFill>
                <a:srgbClr val="000000"/>
              </a:solidFill>
              <a:latin typeface="Arial"/>
              <a:ea typeface="Arial"/>
              <a:cs typeface="Arial"/>
              <a:sym typeface="Arial"/>
            </a:endParaRPr>
          </a:p>
        </p:txBody>
      </p:sp>
      <p:sp>
        <p:nvSpPr>
          <p:cNvPr id="136" name="Google Shape;136;p4"/>
          <p:cNvSpPr txBox="1"/>
          <p:nvPr/>
        </p:nvSpPr>
        <p:spPr>
          <a:xfrm>
            <a:off x="371475" y="452596"/>
            <a:ext cx="11449049" cy="699404"/>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2400"/>
              <a:buFont typeface="Arial Black"/>
              <a:buNone/>
            </a:pPr>
            <a:r>
              <a:rPr b="1" i="0" lang="en-US" sz="2400" u="none" cap="none" strike="noStrike">
                <a:solidFill>
                  <a:srgbClr val="002060"/>
                </a:solidFill>
                <a:latin typeface="Arial Black"/>
                <a:ea typeface="Arial Black"/>
                <a:cs typeface="Arial Black"/>
                <a:sym typeface="Arial Black"/>
              </a:rPr>
              <a:t>CONTENTS</a:t>
            </a:r>
            <a:endParaRPr b="0" i="0" sz="1400" u="none" cap="none" strike="noStrike">
              <a:solidFill>
                <a:srgbClr val="000000"/>
              </a:solidFill>
              <a:latin typeface="Arial"/>
              <a:ea typeface="Arial"/>
              <a:cs typeface="Arial"/>
              <a:sym typeface="Arial"/>
            </a:endParaRPr>
          </a:p>
        </p:txBody>
      </p:sp>
      <p:sp>
        <p:nvSpPr>
          <p:cNvPr id="137" name="Google Shape;137;p4"/>
          <p:cNvSpPr txBox="1"/>
          <p:nvPr/>
        </p:nvSpPr>
        <p:spPr>
          <a:xfrm>
            <a:off x="1092375" y="2302950"/>
            <a:ext cx="4643400" cy="35562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2060"/>
              </a:buClr>
              <a:buSzPts val="1200"/>
              <a:buFont typeface="Arial"/>
              <a:buNone/>
            </a:pPr>
            <a:r>
              <a:rPr b="0" i="0" lang="en-US" sz="1200" u="none" cap="none" strike="noStrike">
                <a:solidFill>
                  <a:srgbClr val="002060"/>
                </a:solidFill>
                <a:latin typeface="Arial"/>
                <a:ea typeface="Arial"/>
                <a:cs typeface="Arial"/>
                <a:sym typeface="Arial"/>
              </a:rPr>
              <a:t>Our 2030 ambitions 					Page 5</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0" lang="en-US" sz="1200" u="none" cap="none" strike="noStrike">
                <a:solidFill>
                  <a:srgbClr val="002060"/>
                </a:solidFill>
                <a:latin typeface="Arial"/>
                <a:ea typeface="Arial"/>
                <a:cs typeface="Arial"/>
                <a:sym typeface="Arial"/>
              </a:rPr>
              <a:t>STAR’s Strategic House 					Page 6</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0" lang="en-US" sz="1200" u="none" cap="none" strike="noStrike">
                <a:solidFill>
                  <a:srgbClr val="002060"/>
                </a:solidFill>
                <a:latin typeface="Arial"/>
                <a:ea typeface="Arial"/>
                <a:cs typeface="Arial"/>
                <a:sym typeface="Arial"/>
              </a:rPr>
              <a:t>Value Drivers 2026						Page 13</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0" lang="en-US" sz="1200" u="none" cap="none" strike="noStrike">
                <a:solidFill>
                  <a:srgbClr val="002060"/>
                </a:solidFill>
                <a:latin typeface="Arial"/>
                <a:ea typeface="Arial"/>
                <a:cs typeface="Arial"/>
                <a:sym typeface="Arial"/>
              </a:rPr>
              <a:t>Elaboration on Value Drivers 2026			Page 16</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0"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0" sz="1200" u="none" cap="none" strike="noStrike">
              <a:solidFill>
                <a:srgbClr val="002060"/>
              </a:solidFill>
              <a:latin typeface="Arial"/>
              <a:ea typeface="Arial"/>
              <a:cs typeface="Arial"/>
              <a:sym typeface="Arial"/>
            </a:endParaRPr>
          </a:p>
        </p:txBody>
      </p:sp>
      <p:sp>
        <p:nvSpPr>
          <p:cNvPr id="138" name="Google Shape;138;p4"/>
          <p:cNvSpPr txBox="1"/>
          <p:nvPr/>
        </p:nvSpPr>
        <p:spPr>
          <a:xfrm>
            <a:off x="6456225" y="2302950"/>
            <a:ext cx="4643400" cy="35562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2060"/>
              </a:buClr>
              <a:buSzPts val="1200"/>
              <a:buFont typeface="Arial"/>
              <a:buNone/>
            </a:pPr>
            <a:r>
              <a:rPr b="0" i="1" lang="en-US" sz="1200" u="none" cap="none" strike="noStrike">
                <a:solidFill>
                  <a:srgbClr val="002060"/>
                </a:solidFill>
                <a:latin typeface="Arial"/>
                <a:ea typeface="Arial"/>
                <a:cs typeface="Arial"/>
                <a:sym typeface="Arial"/>
              </a:rPr>
              <a:t>Supervisory Board, Verification Committee, Public</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1" lang="en-US" sz="1200" u="none" cap="none" strike="noStrike">
                <a:solidFill>
                  <a:srgbClr val="002060"/>
                </a:solidFill>
                <a:latin typeface="Arial"/>
                <a:ea typeface="Arial"/>
                <a:cs typeface="Arial"/>
                <a:sym typeface="Arial"/>
              </a:rPr>
              <a:t>Supervisory Board, Verification Committee, Public</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1" lang="en-US" sz="1200" u="none" cap="none" strike="noStrike">
                <a:solidFill>
                  <a:srgbClr val="002060"/>
                </a:solidFill>
                <a:latin typeface="Arial"/>
                <a:ea typeface="Arial"/>
                <a:cs typeface="Arial"/>
                <a:sym typeface="Arial"/>
              </a:rPr>
              <a:t>Supervisory Board, Verification Committee, Public</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rPr b="0" i="1" lang="en-US" sz="1200" u="none" cap="none" strike="noStrike">
                <a:solidFill>
                  <a:srgbClr val="002060"/>
                </a:solidFill>
                <a:latin typeface="Arial"/>
                <a:ea typeface="Arial"/>
                <a:cs typeface="Arial"/>
                <a:sym typeface="Arial"/>
              </a:rPr>
              <a:t>Supervisory Board, Verification Committee</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1" sz="1200" u="none" cap="none" strike="noStrike">
              <a:solidFill>
                <a:srgbClr val="002060"/>
              </a:solidFill>
              <a:latin typeface="Arial"/>
              <a:ea typeface="Arial"/>
              <a:cs typeface="Arial"/>
              <a:sym typeface="Arial"/>
            </a:endParaRPr>
          </a:p>
          <a:p>
            <a:pPr indent="0" lvl="0" marL="0" marR="0" rtl="0" algn="l">
              <a:lnSpc>
                <a:spcPct val="150000"/>
              </a:lnSpc>
              <a:spcBef>
                <a:spcPts val="0"/>
              </a:spcBef>
              <a:spcAft>
                <a:spcPts val="0"/>
              </a:spcAft>
              <a:buClr>
                <a:srgbClr val="002060"/>
              </a:buClr>
              <a:buSzPts val="1200"/>
              <a:buFont typeface="Arial"/>
              <a:buNone/>
            </a:pPr>
            <a:r>
              <a:t/>
            </a:r>
            <a:endParaRPr b="0" i="1" sz="1200" u="none" cap="none" strike="noStrike">
              <a:solidFill>
                <a:srgbClr val="00206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5"/>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44" name="Google Shape;144;p5"/>
          <p:cNvSpPr txBox="1"/>
          <p:nvPr/>
        </p:nvSpPr>
        <p:spPr>
          <a:xfrm>
            <a:off x="8429975" y="3714825"/>
            <a:ext cx="3162600" cy="995100"/>
          </a:xfrm>
          <a:prstGeom prst="rect">
            <a:avLst/>
          </a:prstGeom>
          <a:noFill/>
          <a:ln>
            <a:noFill/>
          </a:ln>
        </p:spPr>
        <p:txBody>
          <a:bodyPr anchorCtr="0" anchor="t" bIns="0" lIns="0" spcFirstLastPara="1" rIns="0" wrap="square" tIns="0">
            <a:normAutofit fontScale="25000" lnSpcReduction="20000"/>
          </a:bodyPr>
          <a:lstStyle/>
          <a:p>
            <a:pPr indent="0" lvl="0" marL="0" marR="0" rtl="0" algn="ctr">
              <a:lnSpc>
                <a:spcPct val="140000"/>
              </a:lnSpc>
              <a:spcBef>
                <a:spcPts val="0"/>
              </a:spcBef>
              <a:spcAft>
                <a:spcPts val="0"/>
              </a:spcAft>
              <a:buClr>
                <a:schemeClr val="dk2"/>
              </a:buClr>
              <a:buSzPts val="350"/>
              <a:buFont typeface="Arial"/>
              <a:buNone/>
            </a:pPr>
            <a:r>
              <a:rPr b="1" i="0" lang="en-US" sz="6544" u="none" cap="none" strike="noStrike">
                <a:solidFill>
                  <a:srgbClr val="12AAFE"/>
                </a:solidFill>
                <a:latin typeface="Arial"/>
                <a:ea typeface="Arial"/>
                <a:cs typeface="Arial"/>
                <a:sym typeface="Arial"/>
              </a:rPr>
              <a:t>Strong AM community &amp; tailored STAR experience for every RSM student</a:t>
            </a:r>
            <a:endParaRPr b="0" i="0" sz="6544"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714"/>
              <a:buFont typeface="Arial"/>
              <a:buNone/>
            </a:pPr>
            <a:r>
              <a:t/>
            </a:r>
            <a:endParaRPr b="0" i="0" sz="1400" u="none" cap="none" strike="noStrike">
              <a:solidFill>
                <a:srgbClr val="000000"/>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pic>
        <p:nvPicPr>
          <p:cNvPr descr="Afbeelding met zwart, duisternis&#10;&#10;Door AI gegenereerde inhoud is mogelijk onjuist." id="145" name="Google Shape;145;p5"/>
          <p:cNvPicPr preferRelativeResize="0"/>
          <p:nvPr/>
        </p:nvPicPr>
        <p:blipFill rotWithShape="1">
          <a:blip r:embed="rId3">
            <a:alphaModFix/>
          </a:blip>
          <a:srcRect b="13333" l="0" r="0" t="0"/>
          <a:stretch/>
        </p:blipFill>
        <p:spPr>
          <a:xfrm>
            <a:off x="1727196" y="2710115"/>
            <a:ext cx="911087" cy="789609"/>
          </a:xfrm>
          <a:prstGeom prst="rect">
            <a:avLst/>
          </a:prstGeom>
          <a:noFill/>
          <a:ln>
            <a:noFill/>
          </a:ln>
        </p:spPr>
      </p:pic>
      <p:pic>
        <p:nvPicPr>
          <p:cNvPr descr="Afbeelding met zwart, duisternis&#10;&#10;Door AI gegenereerde inhoud is mogelijk onjuist." id="146" name="Google Shape;146;p5"/>
          <p:cNvPicPr preferRelativeResize="0"/>
          <p:nvPr/>
        </p:nvPicPr>
        <p:blipFill rotWithShape="1">
          <a:blip r:embed="rId4">
            <a:alphaModFix/>
          </a:blip>
          <a:srcRect b="17238" l="0" r="0" t="0"/>
          <a:stretch/>
        </p:blipFill>
        <p:spPr>
          <a:xfrm>
            <a:off x="5560992" y="2660432"/>
            <a:ext cx="1074154" cy="888976"/>
          </a:xfrm>
          <a:prstGeom prst="rect">
            <a:avLst/>
          </a:prstGeom>
          <a:noFill/>
          <a:ln>
            <a:noFill/>
          </a:ln>
        </p:spPr>
      </p:pic>
      <p:pic>
        <p:nvPicPr>
          <p:cNvPr descr="Afbeelding met zwart, duisternis&#10;&#10;Door AI gegenereerde inhoud is mogelijk onjuist." id="147" name="Google Shape;147;p5"/>
          <p:cNvPicPr preferRelativeResize="0"/>
          <p:nvPr/>
        </p:nvPicPr>
        <p:blipFill rotWithShape="1">
          <a:blip r:embed="rId5">
            <a:alphaModFix/>
          </a:blip>
          <a:srcRect b="17527" l="0" r="0" t="0"/>
          <a:stretch/>
        </p:blipFill>
        <p:spPr>
          <a:xfrm>
            <a:off x="9443419" y="2612656"/>
            <a:ext cx="1135822" cy="936752"/>
          </a:xfrm>
          <a:prstGeom prst="rect">
            <a:avLst/>
          </a:prstGeom>
          <a:noFill/>
          <a:ln>
            <a:noFill/>
          </a:ln>
        </p:spPr>
      </p:pic>
      <p:sp>
        <p:nvSpPr>
          <p:cNvPr id="148" name="Google Shape;148;p5"/>
          <p:cNvSpPr txBox="1"/>
          <p:nvPr/>
        </p:nvSpPr>
        <p:spPr>
          <a:xfrm>
            <a:off x="1615859" y="1486835"/>
            <a:ext cx="9061217" cy="879661"/>
          </a:xfrm>
          <a:prstGeom prst="rect">
            <a:avLst/>
          </a:prstGeom>
          <a:noFill/>
          <a:ln>
            <a:noFill/>
          </a:ln>
        </p:spPr>
        <p:txBody>
          <a:bodyPr anchorCtr="0" anchor="t" bIns="0" lIns="0" spcFirstLastPara="1" rIns="0" wrap="square" tIns="0">
            <a:normAutofit fontScale="77500"/>
          </a:bodyPr>
          <a:lstStyle/>
          <a:p>
            <a:pPr indent="0" lvl="0" marL="0" marR="0" rtl="0" algn="ctr">
              <a:lnSpc>
                <a:spcPct val="140000"/>
              </a:lnSpc>
              <a:spcBef>
                <a:spcPts val="0"/>
              </a:spcBef>
              <a:spcAft>
                <a:spcPts val="0"/>
              </a:spcAft>
              <a:buClr>
                <a:schemeClr val="dk2"/>
              </a:buClr>
              <a:buSzPct val="100000"/>
              <a:buFont typeface="Arial"/>
              <a:buNone/>
            </a:pPr>
            <a:r>
              <a:rPr b="1" i="0" lang="en-US" sz="2000" u="none" cap="none" strike="noStrike">
                <a:solidFill>
                  <a:schemeClr val="accent1"/>
                </a:solidFill>
                <a:latin typeface="Arial"/>
                <a:ea typeface="Arial"/>
                <a:cs typeface="Arial"/>
                <a:sym typeface="Arial"/>
              </a:rPr>
              <a:t>“STAR’s ambition is to enrich RSM student life by focusing on quality of our existing offerings &amp; building organizational resilience to be the association for current and future RSM students”</a:t>
            </a:r>
            <a:endParaRPr b="0" i="0" sz="1400" u="none" cap="none" strike="noStrike">
              <a:solidFill>
                <a:srgbClr val="000000"/>
              </a:solidFill>
              <a:latin typeface="Arial"/>
              <a:ea typeface="Arial"/>
              <a:cs typeface="Arial"/>
              <a:sym typeface="Arial"/>
            </a:endParaRPr>
          </a:p>
        </p:txBody>
      </p:sp>
      <p:sp>
        <p:nvSpPr>
          <p:cNvPr id="149" name="Google Shape;149;p5"/>
          <p:cNvSpPr txBox="1"/>
          <p:nvPr/>
        </p:nvSpPr>
        <p:spPr>
          <a:xfrm>
            <a:off x="4514650" y="3714825"/>
            <a:ext cx="3278100" cy="995100"/>
          </a:xfrm>
          <a:prstGeom prst="rect">
            <a:avLst/>
          </a:prstGeom>
          <a:noFill/>
          <a:ln>
            <a:noFill/>
          </a:ln>
        </p:spPr>
        <p:txBody>
          <a:bodyPr anchorCtr="0" anchor="t" bIns="0" lIns="0" spcFirstLastPara="1" rIns="0" wrap="square" tIns="0">
            <a:normAutofit fontScale="25000" lnSpcReduction="20000"/>
          </a:bodyPr>
          <a:lstStyle/>
          <a:p>
            <a:pPr indent="0" lvl="0" marL="0" marR="0" rtl="0" algn="ctr">
              <a:lnSpc>
                <a:spcPct val="140000"/>
              </a:lnSpc>
              <a:spcBef>
                <a:spcPts val="0"/>
              </a:spcBef>
              <a:spcAft>
                <a:spcPts val="0"/>
              </a:spcAft>
              <a:buClr>
                <a:schemeClr val="dk2"/>
              </a:buClr>
              <a:buSzPts val="400"/>
              <a:buFont typeface="Arial"/>
              <a:buNone/>
            </a:pPr>
            <a:r>
              <a:rPr b="1" i="0" lang="en-US" sz="6438" u="none" cap="none" strike="noStrike">
                <a:solidFill>
                  <a:srgbClr val="12AAFE"/>
                </a:solidFill>
                <a:latin typeface="Arial"/>
                <a:ea typeface="Arial"/>
                <a:cs typeface="Arial"/>
                <a:sym typeface="Arial"/>
              </a:rPr>
              <a:t>Strategic Academic Focus</a:t>
            </a:r>
            <a:endParaRPr b="0" i="0" sz="6438"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100000"/>
              <a:buFont typeface="Arial"/>
              <a:buNone/>
            </a:pPr>
            <a:r>
              <a:t/>
            </a:r>
            <a:endParaRPr b="0" i="0" sz="1200" u="none" cap="none" strike="noStrike">
              <a:solidFill>
                <a:srgbClr val="12AAFE"/>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220"/>
              <a:buFont typeface="Arial"/>
              <a:buNone/>
            </a:pPr>
            <a:r>
              <a:t/>
            </a:r>
            <a:endParaRPr b="0" i="0" sz="1408" u="none" cap="none" strike="noStrike">
              <a:solidFill>
                <a:srgbClr val="000000"/>
              </a:solidFill>
              <a:latin typeface="Arial"/>
              <a:ea typeface="Arial"/>
              <a:cs typeface="Arial"/>
              <a:sym typeface="Arial"/>
            </a:endParaRPr>
          </a:p>
          <a:p>
            <a:pPr indent="-95250" lvl="0" marL="171450" marR="0" rtl="0" algn="l">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a:p>
            <a:pPr indent="-95250" lvl="0" marL="171450" marR="0" rtl="0" algn="l">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sp>
        <p:nvSpPr>
          <p:cNvPr id="150" name="Google Shape;150;p5"/>
          <p:cNvSpPr txBox="1"/>
          <p:nvPr/>
        </p:nvSpPr>
        <p:spPr>
          <a:xfrm>
            <a:off x="599325" y="3714825"/>
            <a:ext cx="3166800" cy="936900"/>
          </a:xfrm>
          <a:prstGeom prst="rect">
            <a:avLst/>
          </a:prstGeom>
          <a:noFill/>
          <a:ln>
            <a:noFill/>
          </a:ln>
        </p:spPr>
        <p:txBody>
          <a:bodyPr anchorCtr="0" anchor="t" bIns="0" lIns="0" spcFirstLastPara="1" rIns="0" wrap="square" tIns="0">
            <a:normAutofit fontScale="25000" lnSpcReduction="20000"/>
          </a:bodyPr>
          <a:lstStyle/>
          <a:p>
            <a:pPr indent="0" lvl="0" marL="0" marR="0" rtl="0" algn="ctr">
              <a:lnSpc>
                <a:spcPct val="140000"/>
              </a:lnSpc>
              <a:spcBef>
                <a:spcPts val="0"/>
              </a:spcBef>
              <a:spcAft>
                <a:spcPts val="0"/>
              </a:spcAft>
              <a:buClr>
                <a:schemeClr val="dk2"/>
              </a:buClr>
              <a:buSzPts val="400"/>
              <a:buFont typeface="Arial"/>
              <a:buNone/>
            </a:pPr>
            <a:r>
              <a:rPr b="1" i="0" lang="en-US" sz="6400" u="none" cap="none" strike="noStrike">
                <a:solidFill>
                  <a:srgbClr val="12AAFE"/>
                </a:solidFill>
                <a:latin typeface="Arial"/>
                <a:ea typeface="Arial"/>
                <a:cs typeface="Arial"/>
                <a:sym typeface="Arial"/>
              </a:rPr>
              <a:t>Organizational Resilience &amp; Innovation</a:t>
            </a:r>
            <a:endParaRPr b="0" i="0" sz="6400"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714"/>
              <a:buFont typeface="Arial"/>
              <a:buNone/>
            </a:pPr>
            <a:r>
              <a:t/>
            </a:r>
            <a:endParaRPr b="0" i="0" sz="1400" u="none" cap="none" strike="noStrike">
              <a:solidFill>
                <a:srgbClr val="000000"/>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sp>
        <p:nvSpPr>
          <p:cNvPr id="151" name="Google Shape;151;p5"/>
          <p:cNvSpPr txBox="1"/>
          <p:nvPr/>
        </p:nvSpPr>
        <p:spPr>
          <a:xfrm>
            <a:off x="371475" y="452596"/>
            <a:ext cx="11449049" cy="699404"/>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2400"/>
              <a:buFont typeface="Arial Black"/>
              <a:buNone/>
            </a:pPr>
            <a:r>
              <a:rPr b="1" i="0" lang="en-US" sz="2400" u="none" cap="none" strike="noStrike">
                <a:solidFill>
                  <a:srgbClr val="002060"/>
                </a:solidFill>
                <a:latin typeface="Arial Black"/>
                <a:ea typeface="Arial Black"/>
                <a:cs typeface="Arial Black"/>
                <a:sym typeface="Arial Black"/>
              </a:rPr>
              <a:t>OUR AMBITION FOR 2025-2030</a:t>
            </a:r>
            <a:endParaRPr b="0" i="0" sz="1400" u="none" cap="none" strike="noStrike">
              <a:solidFill>
                <a:srgbClr val="000000"/>
              </a:solidFill>
              <a:latin typeface="Arial"/>
              <a:ea typeface="Arial"/>
              <a:cs typeface="Arial"/>
              <a:sym typeface="Arial"/>
            </a:endParaRPr>
          </a:p>
        </p:txBody>
      </p:sp>
      <p:sp>
        <p:nvSpPr>
          <p:cNvPr id="152" name="Google Shape;152;p5"/>
          <p:cNvSpPr txBox="1"/>
          <p:nvPr/>
        </p:nvSpPr>
        <p:spPr>
          <a:xfrm>
            <a:off x="599325" y="4709850"/>
            <a:ext cx="3166800" cy="936900"/>
          </a:xfrm>
          <a:prstGeom prst="rect">
            <a:avLst/>
          </a:prstGeom>
          <a:noFill/>
          <a:ln>
            <a:noFill/>
          </a:ln>
        </p:spPr>
        <p:txBody>
          <a:bodyPr anchorCtr="0" anchor="t" bIns="0" lIns="0" spcFirstLastPara="1" rIns="0" wrap="square" tIns="0">
            <a:normAutofit fontScale="25000" lnSpcReduction="20000"/>
          </a:bodyPr>
          <a:lstStyle/>
          <a:p>
            <a:pPr indent="0" lvl="0" marL="0" marR="0" rtl="0" algn="ctr">
              <a:lnSpc>
                <a:spcPct val="140000"/>
              </a:lnSpc>
              <a:spcBef>
                <a:spcPts val="1000"/>
              </a:spcBef>
              <a:spcAft>
                <a:spcPts val="0"/>
              </a:spcAft>
              <a:buClr>
                <a:srgbClr val="000000"/>
              </a:buClr>
              <a:buSzPct val="100000"/>
              <a:buFont typeface="Arial"/>
              <a:buNone/>
            </a:pPr>
            <a:r>
              <a:rPr b="0" i="0" lang="en-US" sz="4800" u="none" cap="none" strike="noStrike">
                <a:solidFill>
                  <a:srgbClr val="12AAFE"/>
                </a:solidFill>
                <a:latin typeface="Arial"/>
                <a:ea typeface="Arial"/>
                <a:cs typeface="Arial"/>
                <a:sym typeface="Arial"/>
              </a:rPr>
              <a:t>Build a data-driven, future-proof STAR through organizational structure, strategy, and collaboration.</a:t>
            </a:r>
            <a:endParaRPr b="0" i="0" sz="4800"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714"/>
              <a:buFont typeface="Arial"/>
              <a:buNone/>
            </a:pPr>
            <a:r>
              <a:t/>
            </a:r>
            <a:endParaRPr b="0" i="0" sz="1400" u="none" cap="none" strike="noStrike">
              <a:solidFill>
                <a:srgbClr val="000000"/>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sp>
        <p:nvSpPr>
          <p:cNvPr id="153" name="Google Shape;153;p5"/>
          <p:cNvSpPr txBox="1"/>
          <p:nvPr/>
        </p:nvSpPr>
        <p:spPr>
          <a:xfrm>
            <a:off x="4507413" y="4680750"/>
            <a:ext cx="3278100" cy="995100"/>
          </a:xfrm>
          <a:prstGeom prst="rect">
            <a:avLst/>
          </a:prstGeom>
          <a:noFill/>
          <a:ln>
            <a:noFill/>
          </a:ln>
        </p:spPr>
        <p:txBody>
          <a:bodyPr anchorCtr="0" anchor="t" bIns="0" lIns="0" spcFirstLastPara="1" rIns="0" wrap="square" tIns="0">
            <a:normAutofit fontScale="25000" lnSpcReduction="20000"/>
          </a:bodyPr>
          <a:lstStyle/>
          <a:p>
            <a:pPr indent="0" lvl="0" marL="0" marR="0" rtl="0" algn="ctr">
              <a:lnSpc>
                <a:spcPct val="140000"/>
              </a:lnSpc>
              <a:spcBef>
                <a:spcPts val="1000"/>
              </a:spcBef>
              <a:spcAft>
                <a:spcPts val="0"/>
              </a:spcAft>
              <a:buClr>
                <a:srgbClr val="000000"/>
              </a:buClr>
              <a:buSzPct val="100000"/>
              <a:buFont typeface="Arial"/>
              <a:buNone/>
            </a:pPr>
            <a:r>
              <a:rPr b="0" i="0" lang="en-US" sz="4800" u="none" cap="none" strike="noStrike">
                <a:solidFill>
                  <a:srgbClr val="12AAFE"/>
                </a:solidFill>
                <a:latin typeface="Arial"/>
                <a:ea typeface="Arial"/>
                <a:cs typeface="Arial"/>
                <a:sym typeface="Arial"/>
              </a:rPr>
              <a:t>Position STAR as a study association that helps you achieve academic excellence.</a:t>
            </a:r>
            <a:endParaRPr b="0" i="0" sz="4800"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ts val="300"/>
              <a:buFont typeface="Arial"/>
              <a:buNone/>
            </a:pPr>
            <a:r>
              <a:t/>
            </a:r>
            <a:endParaRPr b="0" i="0" sz="4800" u="none" cap="none" strike="noStrike">
              <a:solidFill>
                <a:srgbClr val="12AAFE"/>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220"/>
              <a:buFont typeface="Arial"/>
              <a:buNone/>
            </a:pPr>
            <a:r>
              <a:t/>
            </a:r>
            <a:endParaRPr b="0" i="0" sz="1408" u="none" cap="none" strike="noStrike">
              <a:solidFill>
                <a:srgbClr val="000000"/>
              </a:solidFill>
              <a:latin typeface="Arial"/>
              <a:ea typeface="Arial"/>
              <a:cs typeface="Arial"/>
              <a:sym typeface="Arial"/>
            </a:endParaRPr>
          </a:p>
          <a:p>
            <a:pPr indent="-95250" lvl="0" marL="171450" marR="0" rtl="0" algn="l">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a:p>
            <a:pPr indent="-95250" lvl="0" marL="171450" marR="0" rtl="0" algn="l">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sp>
        <p:nvSpPr>
          <p:cNvPr id="154" name="Google Shape;154;p5"/>
          <p:cNvSpPr txBox="1"/>
          <p:nvPr/>
        </p:nvSpPr>
        <p:spPr>
          <a:xfrm>
            <a:off x="8429975" y="4651725"/>
            <a:ext cx="3162600" cy="995100"/>
          </a:xfrm>
          <a:prstGeom prst="rect">
            <a:avLst/>
          </a:prstGeom>
          <a:noFill/>
          <a:ln>
            <a:noFill/>
          </a:ln>
        </p:spPr>
        <p:txBody>
          <a:bodyPr anchorCtr="0" anchor="t" bIns="0" lIns="0" spcFirstLastPara="1" rIns="0" wrap="square" tIns="0">
            <a:normAutofit fontScale="55000" lnSpcReduction="20000"/>
          </a:bodyPr>
          <a:lstStyle/>
          <a:p>
            <a:pPr indent="0" lvl="0" marL="0" marR="0" rtl="0" algn="ctr">
              <a:lnSpc>
                <a:spcPct val="140000"/>
              </a:lnSpc>
              <a:spcBef>
                <a:spcPts val="1000"/>
              </a:spcBef>
              <a:spcAft>
                <a:spcPts val="0"/>
              </a:spcAft>
              <a:buClr>
                <a:srgbClr val="000000"/>
              </a:buClr>
              <a:buSzPct val="100000"/>
              <a:buFont typeface="Arial"/>
              <a:buNone/>
            </a:pPr>
            <a:r>
              <a:rPr b="0" i="0" lang="en-US" sz="2245" u="none" cap="none" strike="noStrike">
                <a:solidFill>
                  <a:srgbClr val="12AAFE"/>
                </a:solidFill>
                <a:latin typeface="Arial"/>
                <a:ea typeface="Arial"/>
                <a:cs typeface="Arial"/>
                <a:sym typeface="Arial"/>
              </a:rPr>
              <a:t>Create a tailored STAR experience that serves every type of student</a:t>
            </a:r>
            <a:endParaRPr b="0" i="0" sz="7590" u="none" cap="none" strike="noStrike">
              <a:solidFill>
                <a:srgbClr val="000000"/>
              </a:solidFill>
              <a:latin typeface="Arial"/>
              <a:ea typeface="Arial"/>
              <a:cs typeface="Arial"/>
              <a:sym typeface="Arial"/>
            </a:endParaRPr>
          </a:p>
          <a:p>
            <a:pPr indent="0" lvl="0" marL="0" marR="0" rtl="0" algn="ctr">
              <a:lnSpc>
                <a:spcPct val="140000"/>
              </a:lnSpc>
              <a:spcBef>
                <a:spcPts val="1000"/>
              </a:spcBef>
              <a:spcAft>
                <a:spcPts val="0"/>
              </a:spcAft>
              <a:buClr>
                <a:schemeClr val="dk2"/>
              </a:buClr>
              <a:buSzPct val="85714"/>
              <a:buFont typeface="Arial"/>
              <a:buNone/>
            </a:pPr>
            <a:r>
              <a:t/>
            </a:r>
            <a:endParaRPr b="0" i="0" sz="1400" u="none" cap="none" strike="noStrike">
              <a:solidFill>
                <a:srgbClr val="000000"/>
              </a:solidFill>
              <a:latin typeface="Arial"/>
              <a:ea typeface="Arial"/>
              <a:cs typeface="Arial"/>
              <a:sym typeface="Arial"/>
            </a:endParaRPr>
          </a:p>
          <a:p>
            <a:pPr indent="-95250" lvl="0" marL="171450" marR="0" rtl="0" algn="ctr">
              <a:lnSpc>
                <a:spcPct val="140000"/>
              </a:lnSpc>
              <a:spcBef>
                <a:spcPts val="1000"/>
              </a:spcBef>
              <a:spcAft>
                <a:spcPts val="0"/>
              </a:spcAft>
              <a:buClr>
                <a:schemeClr val="dk2"/>
              </a:buClr>
              <a:buSzPct val="100000"/>
              <a:buFont typeface="Arial"/>
              <a:buNone/>
            </a:pPr>
            <a:r>
              <a:t/>
            </a:r>
            <a:endParaRPr b="1" i="0" sz="1200" u="none" cap="none" strike="noStrike">
              <a:solidFill>
                <a:srgbClr val="12AAFE"/>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
          <p:cNvSpPr txBox="1"/>
          <p:nvPr/>
        </p:nvSpPr>
        <p:spPr>
          <a:xfrm>
            <a:off x="371475" y="452596"/>
            <a:ext cx="11449049" cy="699404"/>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2400"/>
              <a:buFont typeface="Arial Black"/>
              <a:buNone/>
            </a:pPr>
            <a:r>
              <a:rPr b="1" i="0" lang="en-US" sz="2400" u="none" cap="none" strike="noStrike">
                <a:solidFill>
                  <a:srgbClr val="002060"/>
                </a:solidFill>
                <a:latin typeface="Arial Black"/>
                <a:ea typeface="Arial Black"/>
                <a:cs typeface="Arial Black"/>
                <a:sym typeface="Arial Black"/>
              </a:rPr>
              <a:t>BY FOCUSING ON SIX CORE COMPETENCIES WE WILL </a:t>
            </a:r>
            <a:r>
              <a:rPr b="1" i="0" lang="en-US" sz="2400" u="none" cap="none" strike="noStrike">
                <a:solidFill>
                  <a:srgbClr val="002060"/>
                </a:solidFill>
                <a:latin typeface="Arial Black"/>
                <a:ea typeface="Arial Black"/>
                <a:cs typeface="Arial Black"/>
                <a:sym typeface="Arial Black"/>
                <a:extLst>
                  <a:ext uri="http://customooxmlschemas.google.com/">
                    <go:slidesCustomData xmlns:go="http://customooxmlschemas.google.com/" textRoundtripDataId="11"/>
                  </a:ext>
                </a:extLst>
              </a:rPr>
              <a:t>ACCOMPLISH</a:t>
            </a:r>
            <a:r>
              <a:rPr b="1" i="0" lang="en-US" sz="2400" u="none" cap="none" strike="noStrike">
                <a:solidFill>
                  <a:srgbClr val="002060"/>
                </a:solidFill>
                <a:latin typeface="Arial Black"/>
                <a:ea typeface="Arial Black"/>
                <a:cs typeface="Arial Black"/>
                <a:sym typeface="Arial Black"/>
              </a:rPr>
              <a:t> THESE AMBITIONS</a:t>
            </a:r>
            <a:endParaRPr b="0" i="0" sz="1400" u="none" cap="none" strike="noStrike">
              <a:solidFill>
                <a:srgbClr val="000000"/>
              </a:solidFill>
              <a:latin typeface="Arial"/>
              <a:ea typeface="Arial"/>
              <a:cs typeface="Arial"/>
              <a:sym typeface="Arial"/>
            </a:endParaRPr>
          </a:p>
        </p:txBody>
      </p:sp>
      <p:grpSp>
        <p:nvGrpSpPr>
          <p:cNvPr id="160" name="Google Shape;160;p6"/>
          <p:cNvGrpSpPr/>
          <p:nvPr/>
        </p:nvGrpSpPr>
        <p:grpSpPr>
          <a:xfrm>
            <a:off x="1775408" y="3050201"/>
            <a:ext cx="540000" cy="540000"/>
            <a:chOff x="820920" y="1690903"/>
            <a:chExt cx="1080000" cy="1080000"/>
          </a:xfrm>
        </p:grpSpPr>
        <p:sp>
          <p:nvSpPr>
            <p:cNvPr id="161" name="Google Shape;161;p6"/>
            <p:cNvSpPr/>
            <p:nvPr/>
          </p:nvSpPr>
          <p:spPr>
            <a:xfrm>
              <a:off x="820920" y="1690903"/>
              <a:ext cx="1080000" cy="108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pic>
          <p:nvPicPr>
            <p:cNvPr descr="https://d30y9cdsu7xlg0.cloudfront.net/png/1136854-200.png" id="162" name="Google Shape;162;p6"/>
            <p:cNvPicPr preferRelativeResize="0"/>
            <p:nvPr/>
          </p:nvPicPr>
          <p:blipFill rotWithShape="1">
            <a:blip r:embed="rId4">
              <a:alphaModFix/>
            </a:blip>
            <a:srcRect b="0" l="0" r="0" t="0"/>
            <a:stretch/>
          </p:blipFill>
          <p:spPr>
            <a:xfrm>
              <a:off x="1000920" y="1842616"/>
              <a:ext cx="720000" cy="720000"/>
            </a:xfrm>
            <a:prstGeom prst="rect">
              <a:avLst/>
            </a:prstGeom>
            <a:noFill/>
            <a:ln>
              <a:noFill/>
            </a:ln>
          </p:spPr>
        </p:pic>
      </p:grpSp>
      <p:grpSp>
        <p:nvGrpSpPr>
          <p:cNvPr id="163" name="Google Shape;163;p6"/>
          <p:cNvGrpSpPr/>
          <p:nvPr/>
        </p:nvGrpSpPr>
        <p:grpSpPr>
          <a:xfrm>
            <a:off x="5856114" y="3050201"/>
            <a:ext cx="540000" cy="540000"/>
            <a:chOff x="5673929" y="1690903"/>
            <a:chExt cx="1080000" cy="1080000"/>
          </a:xfrm>
        </p:grpSpPr>
        <p:sp>
          <p:nvSpPr>
            <p:cNvPr id="164" name="Google Shape;164;p6"/>
            <p:cNvSpPr/>
            <p:nvPr/>
          </p:nvSpPr>
          <p:spPr>
            <a:xfrm>
              <a:off x="5673929" y="1690903"/>
              <a:ext cx="1080000" cy="108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pic>
          <p:nvPicPr>
            <p:cNvPr descr="https://d30y9cdsu7xlg0.cloudfront.net/png/301757-200.png" id="165" name="Google Shape;165;p6"/>
            <p:cNvPicPr preferRelativeResize="0"/>
            <p:nvPr/>
          </p:nvPicPr>
          <p:blipFill rotWithShape="1">
            <a:blip r:embed="rId5">
              <a:alphaModFix/>
            </a:blip>
            <a:srcRect b="0" l="0" r="0" t="0"/>
            <a:stretch/>
          </p:blipFill>
          <p:spPr>
            <a:xfrm>
              <a:off x="5853929" y="1857488"/>
              <a:ext cx="720000" cy="720000"/>
            </a:xfrm>
            <a:prstGeom prst="rect">
              <a:avLst/>
            </a:prstGeom>
            <a:noFill/>
            <a:ln>
              <a:noFill/>
            </a:ln>
          </p:spPr>
        </p:pic>
      </p:grpSp>
      <p:grpSp>
        <p:nvGrpSpPr>
          <p:cNvPr id="166" name="Google Shape;166;p6"/>
          <p:cNvGrpSpPr/>
          <p:nvPr/>
        </p:nvGrpSpPr>
        <p:grpSpPr>
          <a:xfrm>
            <a:off x="9783043" y="3050201"/>
            <a:ext cx="540000" cy="540000"/>
            <a:chOff x="9693041" y="3025840"/>
            <a:chExt cx="540000" cy="540000"/>
          </a:xfrm>
        </p:grpSpPr>
        <p:sp>
          <p:nvSpPr>
            <p:cNvPr id="167" name="Google Shape;167;p6"/>
            <p:cNvSpPr/>
            <p:nvPr/>
          </p:nvSpPr>
          <p:spPr>
            <a:xfrm>
              <a:off x="9693041" y="3025840"/>
              <a:ext cx="540000" cy="54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pic>
          <p:nvPicPr>
            <p:cNvPr descr="https://d30y9cdsu7xlg0.cloudfront.net/png/1294200-200.png" id="168" name="Google Shape;168;p6"/>
            <p:cNvPicPr preferRelativeResize="0"/>
            <p:nvPr/>
          </p:nvPicPr>
          <p:blipFill rotWithShape="1">
            <a:blip r:embed="rId6">
              <a:alphaModFix/>
            </a:blip>
            <a:srcRect b="0" l="0" r="0" t="0"/>
            <a:stretch/>
          </p:blipFill>
          <p:spPr>
            <a:xfrm>
              <a:off x="9738041" y="3077496"/>
              <a:ext cx="450000" cy="450000"/>
            </a:xfrm>
            <a:prstGeom prst="rect">
              <a:avLst/>
            </a:prstGeom>
            <a:noFill/>
            <a:ln>
              <a:noFill/>
            </a:ln>
          </p:spPr>
        </p:pic>
      </p:grpSp>
      <p:sp>
        <p:nvSpPr>
          <p:cNvPr id="169" name="Google Shape;169;p6"/>
          <p:cNvSpPr/>
          <p:nvPr/>
        </p:nvSpPr>
        <p:spPr>
          <a:xfrm>
            <a:off x="871633" y="5077703"/>
            <a:ext cx="468000" cy="468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sp>
        <p:nvSpPr>
          <p:cNvPr id="170" name="Google Shape;170;p6"/>
          <p:cNvSpPr/>
          <p:nvPr/>
        </p:nvSpPr>
        <p:spPr>
          <a:xfrm>
            <a:off x="507142" y="1509322"/>
            <a:ext cx="11186191" cy="883036"/>
          </a:xfrm>
          <a:prstGeom prst="triangle">
            <a:avLst>
              <a:gd fmla="val 50000" name="adj"/>
            </a:avLst>
          </a:prstGeom>
          <a:noFill/>
          <a:ln cap="flat" cmpd="sng" w="9525">
            <a:solidFill>
              <a:srgbClr val="BFBFBF"/>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71" name="Google Shape;171;p6"/>
          <p:cNvSpPr/>
          <p:nvPr/>
        </p:nvSpPr>
        <p:spPr>
          <a:xfrm>
            <a:off x="3889924" y="1957627"/>
            <a:ext cx="4472380" cy="30777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2060"/>
              </a:buClr>
              <a:buSzPts val="2000"/>
              <a:buFont typeface="Arial Black"/>
              <a:buNone/>
            </a:pPr>
            <a:r>
              <a:rPr b="1" i="0" lang="en-US" sz="1800" u="none" cap="none" strike="noStrike">
                <a:solidFill>
                  <a:srgbClr val="002060"/>
                </a:solidFill>
                <a:latin typeface="Arial Black"/>
                <a:ea typeface="Arial Black"/>
                <a:cs typeface="Arial Black"/>
                <a:sym typeface="Arial Black"/>
              </a:rPr>
              <a:t>TO ENRICH RSM STUDENT LIFE</a:t>
            </a:r>
            <a:endParaRPr b="0" i="0" sz="1800" u="none" cap="none" strike="noStrike">
              <a:solidFill>
                <a:srgbClr val="000000"/>
              </a:solidFill>
              <a:latin typeface="Arial"/>
              <a:ea typeface="Arial"/>
              <a:cs typeface="Arial"/>
              <a:sym typeface="Arial"/>
            </a:endParaRPr>
          </a:p>
        </p:txBody>
      </p:sp>
      <p:sp>
        <p:nvSpPr>
          <p:cNvPr id="172" name="Google Shape;172;p6"/>
          <p:cNvSpPr/>
          <p:nvPr/>
        </p:nvSpPr>
        <p:spPr>
          <a:xfrm flipH="1">
            <a:off x="516619" y="5028537"/>
            <a:ext cx="11186191" cy="53976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66CC"/>
              </a:solidFill>
              <a:latin typeface="Arial Black"/>
              <a:ea typeface="Arial Black"/>
              <a:cs typeface="Arial Black"/>
              <a:sym typeface="Arial Black"/>
            </a:endParaRPr>
          </a:p>
        </p:txBody>
      </p:sp>
      <p:sp>
        <p:nvSpPr>
          <p:cNvPr id="173" name="Google Shape;173;p6"/>
          <p:cNvSpPr/>
          <p:nvPr/>
        </p:nvSpPr>
        <p:spPr>
          <a:xfrm>
            <a:off x="514049" y="5053928"/>
            <a:ext cx="11161331" cy="51437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400"/>
              <a:buFont typeface="Arial Black"/>
              <a:buNone/>
            </a:pPr>
            <a:r>
              <a:rPr b="1" i="0" lang="en-US" sz="1400" u="none" cap="none" strike="noStrike">
                <a:solidFill>
                  <a:srgbClr val="002060"/>
                </a:solidFill>
                <a:latin typeface="Arial Black"/>
                <a:ea typeface="Arial Black"/>
                <a:cs typeface="Arial Black"/>
                <a:sym typeface="Arial Black"/>
              </a:rPr>
              <a:t>DIVERSITY &amp; INCLUSION</a:t>
            </a:r>
            <a:endParaRPr b="0" i="0" sz="1400" u="none" cap="none" strike="noStrike">
              <a:solidFill>
                <a:srgbClr val="000000"/>
              </a:solidFill>
              <a:latin typeface="Arial"/>
              <a:ea typeface="Arial"/>
              <a:cs typeface="Arial"/>
              <a:sym typeface="Arial"/>
            </a:endParaRPr>
          </a:p>
        </p:txBody>
      </p:sp>
      <p:sp>
        <p:nvSpPr>
          <p:cNvPr id="174" name="Google Shape;174;p6"/>
          <p:cNvSpPr/>
          <p:nvPr/>
        </p:nvSpPr>
        <p:spPr>
          <a:xfrm rot="10800000">
            <a:off x="871633" y="2417674"/>
            <a:ext cx="10454900" cy="9673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66CC"/>
              </a:solidFill>
              <a:latin typeface="Arial Black"/>
              <a:ea typeface="Arial Black"/>
              <a:cs typeface="Arial Black"/>
              <a:sym typeface="Arial Black"/>
            </a:endParaRPr>
          </a:p>
        </p:txBody>
      </p:sp>
      <p:sp>
        <p:nvSpPr>
          <p:cNvPr id="175" name="Google Shape;175;p6"/>
          <p:cNvSpPr/>
          <p:nvPr/>
        </p:nvSpPr>
        <p:spPr>
          <a:xfrm flipH="1" rot="10800000">
            <a:off x="514062" y="4980833"/>
            <a:ext cx="11172349" cy="48367"/>
          </a:xfrm>
          <a:custGeom>
            <a:rect b="b" l="l" r="r" t="t"/>
            <a:pathLst>
              <a:path extrusionOk="0" h="120000" w="120000">
                <a:moveTo>
                  <a:pt x="0" y="0"/>
                </a:moveTo>
                <a:lnTo>
                  <a:pt x="583" y="120000"/>
                </a:lnTo>
                <a:lnTo>
                  <a:pt x="119416"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176" name="Google Shape;176;p6"/>
          <p:cNvSpPr txBox="1"/>
          <p:nvPr/>
        </p:nvSpPr>
        <p:spPr>
          <a:xfrm flipH="1">
            <a:off x="514050" y="4980825"/>
            <a:ext cx="11172349" cy="48367"/>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66CC"/>
              </a:solidFill>
              <a:latin typeface="Arial Black"/>
              <a:ea typeface="Arial Black"/>
              <a:cs typeface="Arial Black"/>
              <a:sym typeface="Arial Black"/>
            </a:endParaRPr>
          </a:p>
        </p:txBody>
      </p:sp>
      <p:sp>
        <p:nvSpPr>
          <p:cNvPr id="177" name="Google Shape;177;p6"/>
          <p:cNvSpPr/>
          <p:nvPr/>
        </p:nvSpPr>
        <p:spPr>
          <a:xfrm>
            <a:off x="1010588" y="2617439"/>
            <a:ext cx="2269072" cy="128268"/>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78" name="Google Shape;178;p6"/>
          <p:cNvSpPr/>
          <p:nvPr/>
        </p:nvSpPr>
        <p:spPr>
          <a:xfrm>
            <a:off x="871633" y="2534002"/>
            <a:ext cx="2546982" cy="64134"/>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79" name="Google Shape;179;p6"/>
          <p:cNvSpPr/>
          <p:nvPr/>
        </p:nvSpPr>
        <p:spPr>
          <a:xfrm>
            <a:off x="877949" y="2598136"/>
            <a:ext cx="2534350" cy="21793"/>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0" name="Google Shape;180;p6"/>
          <p:cNvSpPr/>
          <p:nvPr/>
        </p:nvSpPr>
        <p:spPr>
          <a:xfrm flipH="1" rot="10800000">
            <a:off x="1010588" y="4678592"/>
            <a:ext cx="2269072" cy="174662"/>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1" name="Google Shape;181;p6"/>
          <p:cNvSpPr/>
          <p:nvPr/>
        </p:nvSpPr>
        <p:spPr>
          <a:xfrm flipH="1" rot="10800000">
            <a:off x="1010588" y="4648916"/>
            <a:ext cx="2269072" cy="29675"/>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182" name="Google Shape;182;p6"/>
          <p:cNvSpPr txBox="1"/>
          <p:nvPr/>
        </p:nvSpPr>
        <p:spPr>
          <a:xfrm flipH="1">
            <a:off x="1010575" y="4648900"/>
            <a:ext cx="2269072"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3" name="Google Shape;183;p6"/>
          <p:cNvSpPr/>
          <p:nvPr/>
        </p:nvSpPr>
        <p:spPr>
          <a:xfrm flipH="1" rot="10800000">
            <a:off x="871633" y="4877842"/>
            <a:ext cx="2546982" cy="87331"/>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4" name="Google Shape;184;p6"/>
          <p:cNvSpPr/>
          <p:nvPr/>
        </p:nvSpPr>
        <p:spPr>
          <a:xfrm flipH="1" rot="10800000">
            <a:off x="878248" y="4848167"/>
            <a:ext cx="2533750" cy="29675"/>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185" name="Google Shape;185;p6"/>
          <p:cNvSpPr txBox="1"/>
          <p:nvPr/>
        </p:nvSpPr>
        <p:spPr>
          <a:xfrm flipH="1">
            <a:off x="878225" y="4848150"/>
            <a:ext cx="2533750"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6" name="Google Shape;186;p6"/>
          <p:cNvSpPr/>
          <p:nvPr/>
        </p:nvSpPr>
        <p:spPr>
          <a:xfrm>
            <a:off x="1166493" y="2769849"/>
            <a:ext cx="1972512" cy="1872547"/>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7" name="Google Shape;187;p6"/>
          <p:cNvSpPr/>
          <p:nvPr/>
        </p:nvSpPr>
        <p:spPr>
          <a:xfrm>
            <a:off x="8918507" y="2617455"/>
            <a:ext cx="2269072" cy="12827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8" name="Google Shape;188;p6"/>
          <p:cNvSpPr/>
          <p:nvPr/>
        </p:nvSpPr>
        <p:spPr>
          <a:xfrm>
            <a:off x="8779552" y="2534017"/>
            <a:ext cx="2546982" cy="6413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89" name="Google Shape;189;p6"/>
          <p:cNvSpPr/>
          <p:nvPr/>
        </p:nvSpPr>
        <p:spPr>
          <a:xfrm>
            <a:off x="8918507" y="2745726"/>
            <a:ext cx="2269072" cy="23039"/>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0" name="Google Shape;190;p6"/>
          <p:cNvSpPr/>
          <p:nvPr/>
        </p:nvSpPr>
        <p:spPr>
          <a:xfrm>
            <a:off x="8785868" y="2598152"/>
            <a:ext cx="2534350" cy="21793"/>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1" name="Google Shape;191;p6"/>
          <p:cNvSpPr/>
          <p:nvPr/>
        </p:nvSpPr>
        <p:spPr>
          <a:xfrm flipH="1" rot="10800000">
            <a:off x="8918507" y="4678595"/>
            <a:ext cx="2269072" cy="174662"/>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2" name="Google Shape;192;p6"/>
          <p:cNvSpPr/>
          <p:nvPr/>
        </p:nvSpPr>
        <p:spPr>
          <a:xfrm flipH="1" rot="10800000">
            <a:off x="8782859" y="4877845"/>
            <a:ext cx="2546982" cy="87331"/>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3" name="Google Shape;193;p6"/>
          <p:cNvSpPr/>
          <p:nvPr/>
        </p:nvSpPr>
        <p:spPr>
          <a:xfrm flipH="1" rot="10800000">
            <a:off x="8782859" y="4848170"/>
            <a:ext cx="2546982" cy="29675"/>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194" name="Google Shape;194;p6"/>
          <p:cNvSpPr txBox="1"/>
          <p:nvPr/>
        </p:nvSpPr>
        <p:spPr>
          <a:xfrm flipH="1">
            <a:off x="8782850" y="4848150"/>
            <a:ext cx="2546982"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5" name="Google Shape;195;p6"/>
          <p:cNvSpPr/>
          <p:nvPr/>
        </p:nvSpPr>
        <p:spPr>
          <a:xfrm>
            <a:off x="9072717" y="2769852"/>
            <a:ext cx="1972512" cy="1872547"/>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6" name="Google Shape;196;p6"/>
          <p:cNvSpPr/>
          <p:nvPr/>
        </p:nvSpPr>
        <p:spPr>
          <a:xfrm>
            <a:off x="4965300" y="2617455"/>
            <a:ext cx="2267567" cy="12827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7" name="Google Shape;197;p6"/>
          <p:cNvSpPr/>
          <p:nvPr/>
        </p:nvSpPr>
        <p:spPr>
          <a:xfrm>
            <a:off x="4826437" y="2534017"/>
            <a:ext cx="2545293" cy="6413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8" name="Google Shape;198;p6"/>
          <p:cNvSpPr/>
          <p:nvPr/>
        </p:nvSpPr>
        <p:spPr>
          <a:xfrm>
            <a:off x="4832748" y="2598152"/>
            <a:ext cx="2532669" cy="21793"/>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199" name="Google Shape;199;p6"/>
          <p:cNvSpPr/>
          <p:nvPr/>
        </p:nvSpPr>
        <p:spPr>
          <a:xfrm flipH="1" rot="10800000">
            <a:off x="4965300" y="4678595"/>
            <a:ext cx="2267567" cy="174662"/>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00" name="Google Shape;200;p6"/>
          <p:cNvSpPr/>
          <p:nvPr/>
        </p:nvSpPr>
        <p:spPr>
          <a:xfrm flipH="1" rot="10800000">
            <a:off x="4965300" y="4648919"/>
            <a:ext cx="2267567" cy="29675"/>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201" name="Google Shape;201;p6"/>
          <p:cNvSpPr txBox="1"/>
          <p:nvPr/>
        </p:nvSpPr>
        <p:spPr>
          <a:xfrm flipH="1">
            <a:off x="4965300" y="4648900"/>
            <a:ext cx="2267567"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02" name="Google Shape;202;p6"/>
          <p:cNvSpPr/>
          <p:nvPr/>
        </p:nvSpPr>
        <p:spPr>
          <a:xfrm flipH="1" rot="10800000">
            <a:off x="4826437" y="4877845"/>
            <a:ext cx="2545293" cy="87331"/>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03" name="Google Shape;203;p6"/>
          <p:cNvSpPr/>
          <p:nvPr/>
        </p:nvSpPr>
        <p:spPr>
          <a:xfrm flipH="1" rot="10800000">
            <a:off x="4833049" y="4848170"/>
            <a:ext cx="2532070" cy="29675"/>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204" name="Google Shape;204;p6"/>
          <p:cNvSpPr txBox="1"/>
          <p:nvPr/>
        </p:nvSpPr>
        <p:spPr>
          <a:xfrm flipH="1">
            <a:off x="4833025" y="4848150"/>
            <a:ext cx="2532070"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05" name="Google Shape;205;p6"/>
          <p:cNvSpPr/>
          <p:nvPr/>
        </p:nvSpPr>
        <p:spPr>
          <a:xfrm>
            <a:off x="5119603" y="2769852"/>
            <a:ext cx="1972517" cy="1872547"/>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06" name="Google Shape;206;p6"/>
          <p:cNvSpPr/>
          <p:nvPr/>
        </p:nvSpPr>
        <p:spPr>
          <a:xfrm flipH="1">
            <a:off x="516619" y="6108838"/>
            <a:ext cx="11186191" cy="53976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400"/>
              <a:buFont typeface="Arial Black"/>
              <a:buNone/>
            </a:pPr>
            <a:r>
              <a:rPr b="1" i="0" lang="en-US" sz="1400" u="none" cap="none" strike="noStrike">
                <a:solidFill>
                  <a:srgbClr val="002060"/>
                </a:solidFill>
                <a:latin typeface="Arial Black"/>
                <a:ea typeface="Arial Black"/>
                <a:cs typeface="Arial Black"/>
                <a:sym typeface="Arial Black"/>
              </a:rPr>
              <a:t>ACTIVE MEMBERS AND THEIR PERSONAL &amp; PROFESSIONAL DEVELOPMENT</a:t>
            </a:r>
            <a:endParaRPr b="0" i="0" sz="1400" u="none" cap="none" strike="noStrike">
              <a:solidFill>
                <a:srgbClr val="000000"/>
              </a:solidFill>
              <a:latin typeface="Arial"/>
              <a:ea typeface="Arial"/>
              <a:cs typeface="Arial"/>
              <a:sym typeface="Arial"/>
            </a:endParaRPr>
          </a:p>
        </p:txBody>
      </p:sp>
      <p:sp>
        <p:nvSpPr>
          <p:cNvPr id="207" name="Google Shape;207;p6"/>
          <p:cNvSpPr/>
          <p:nvPr/>
        </p:nvSpPr>
        <p:spPr>
          <a:xfrm>
            <a:off x="1212247" y="3687234"/>
            <a:ext cx="1884392" cy="40940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600"/>
              <a:buFont typeface="Arial Black"/>
              <a:buNone/>
            </a:pPr>
            <a:r>
              <a:rPr b="1" i="0" lang="en-US" sz="1600" u="none" cap="none" strike="noStrike">
                <a:solidFill>
                  <a:srgbClr val="002060"/>
                </a:solidFill>
                <a:latin typeface="Arial Black"/>
                <a:ea typeface="Arial Black"/>
                <a:cs typeface="Arial Black"/>
                <a:sym typeface="Arial Black"/>
              </a:rPr>
              <a:t>CAREER START </a:t>
            </a:r>
            <a:br>
              <a:rPr b="1" i="0" lang="en-US" sz="1600" u="none" cap="none" strike="noStrike">
                <a:solidFill>
                  <a:srgbClr val="002060"/>
                </a:solidFill>
                <a:latin typeface="Arial Black"/>
                <a:ea typeface="Arial Black"/>
                <a:cs typeface="Arial Black"/>
                <a:sym typeface="Arial Black"/>
              </a:rPr>
            </a:br>
            <a:r>
              <a:rPr b="1" i="0" lang="en-US" sz="1600" u="none" cap="none" strike="noStrike">
                <a:solidFill>
                  <a:srgbClr val="002060"/>
                </a:solidFill>
                <a:latin typeface="Arial Black"/>
                <a:ea typeface="Arial Black"/>
                <a:cs typeface="Arial Black"/>
                <a:sym typeface="Arial Black"/>
              </a:rPr>
              <a:t>SUPPORT</a:t>
            </a:r>
            <a:endParaRPr b="0" i="0" sz="1400" u="none" cap="none" strike="noStrike">
              <a:solidFill>
                <a:srgbClr val="000000"/>
              </a:solidFill>
              <a:latin typeface="Arial"/>
              <a:ea typeface="Arial"/>
              <a:cs typeface="Arial"/>
              <a:sym typeface="Arial"/>
            </a:endParaRPr>
          </a:p>
        </p:txBody>
      </p:sp>
      <p:sp>
        <p:nvSpPr>
          <p:cNvPr id="208" name="Google Shape;208;p6"/>
          <p:cNvSpPr/>
          <p:nvPr/>
        </p:nvSpPr>
        <p:spPr>
          <a:xfrm>
            <a:off x="5166439" y="3687234"/>
            <a:ext cx="1884397" cy="73866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600"/>
              <a:buFont typeface="Arial Black"/>
              <a:buNone/>
            </a:pPr>
            <a:r>
              <a:rPr b="1" i="0" lang="en-US" sz="1600" u="none" cap="none" strike="noStrike">
                <a:solidFill>
                  <a:srgbClr val="002060"/>
                </a:solidFill>
                <a:latin typeface="Arial Black"/>
                <a:ea typeface="Arial Black"/>
                <a:cs typeface="Arial Black"/>
                <a:sym typeface="Arial Black"/>
              </a:rPr>
              <a:t>DEVELOPMENT &amp; ACADEMIC SUPPORT</a:t>
            </a:r>
            <a:endParaRPr b="0" i="0" sz="1400" u="none" cap="none" strike="noStrike">
              <a:solidFill>
                <a:srgbClr val="000000"/>
              </a:solidFill>
              <a:latin typeface="Arial"/>
              <a:ea typeface="Arial"/>
              <a:cs typeface="Arial"/>
              <a:sym typeface="Arial"/>
            </a:endParaRPr>
          </a:p>
        </p:txBody>
      </p:sp>
      <p:sp>
        <p:nvSpPr>
          <p:cNvPr id="209" name="Google Shape;209;p6"/>
          <p:cNvSpPr/>
          <p:nvPr/>
        </p:nvSpPr>
        <p:spPr>
          <a:xfrm>
            <a:off x="9110845" y="3687234"/>
            <a:ext cx="1884397" cy="492443"/>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600"/>
              <a:buFont typeface="Arial Black"/>
              <a:buNone/>
            </a:pPr>
            <a:r>
              <a:rPr b="1" i="0" lang="en-US" sz="1600" u="none" cap="none" strike="noStrike">
                <a:solidFill>
                  <a:srgbClr val="002060"/>
                </a:solidFill>
                <a:latin typeface="Arial Black"/>
                <a:ea typeface="Arial Black"/>
                <a:cs typeface="Arial Black"/>
                <a:sym typeface="Arial Black"/>
              </a:rPr>
              <a:t>SOCIAL INTERACTION</a:t>
            </a:r>
            <a:endParaRPr b="0" i="0" sz="1400" u="none" cap="none" strike="noStrike">
              <a:solidFill>
                <a:srgbClr val="000000"/>
              </a:solidFill>
              <a:latin typeface="Arial"/>
              <a:ea typeface="Arial"/>
              <a:cs typeface="Arial"/>
              <a:sym typeface="Arial"/>
            </a:endParaRPr>
          </a:p>
        </p:txBody>
      </p:sp>
      <p:sp>
        <p:nvSpPr>
          <p:cNvPr id="210" name="Google Shape;210;p6"/>
          <p:cNvSpPr/>
          <p:nvPr/>
        </p:nvSpPr>
        <p:spPr>
          <a:xfrm flipH="1" rot="10800000">
            <a:off x="8918507" y="4648916"/>
            <a:ext cx="2269072" cy="29675"/>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Black"/>
              <a:ea typeface="Arial Black"/>
              <a:cs typeface="Arial Black"/>
              <a:sym typeface="Arial Black"/>
            </a:endParaRPr>
          </a:p>
        </p:txBody>
      </p:sp>
      <p:sp>
        <p:nvSpPr>
          <p:cNvPr id="211" name="Google Shape;211;p6"/>
          <p:cNvSpPr txBox="1"/>
          <p:nvPr/>
        </p:nvSpPr>
        <p:spPr>
          <a:xfrm flipH="1">
            <a:off x="8918500" y="4648900"/>
            <a:ext cx="2269072" cy="2967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Black"/>
              <a:ea typeface="Arial Black"/>
              <a:cs typeface="Arial Black"/>
              <a:sym typeface="Arial Black"/>
            </a:endParaRPr>
          </a:p>
        </p:txBody>
      </p:sp>
      <p:sp>
        <p:nvSpPr>
          <p:cNvPr id="212" name="Google Shape;212;p6"/>
          <p:cNvSpPr/>
          <p:nvPr/>
        </p:nvSpPr>
        <p:spPr>
          <a:xfrm>
            <a:off x="871633" y="5616805"/>
            <a:ext cx="468000" cy="468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sp>
        <p:nvSpPr>
          <p:cNvPr id="213" name="Google Shape;213;p6"/>
          <p:cNvSpPr/>
          <p:nvPr/>
        </p:nvSpPr>
        <p:spPr>
          <a:xfrm flipH="1">
            <a:off x="516619" y="5568688"/>
            <a:ext cx="11186191" cy="539765"/>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400"/>
              <a:buFont typeface="Arial"/>
              <a:buNone/>
            </a:pPr>
            <a:r>
              <a:rPr b="1" i="0" lang="en-US" sz="1400" u="none" cap="none" strike="noStrike">
                <a:solidFill>
                  <a:srgbClr val="002060"/>
                </a:solidFill>
                <a:latin typeface="Arial Black"/>
                <a:ea typeface="Arial Black"/>
                <a:cs typeface="Arial Black"/>
                <a:sym typeface="Arial Black"/>
              </a:rPr>
              <a:t>SOCIETAL IMPACT &amp; SUSTAINABILITY</a:t>
            </a:r>
            <a:endParaRPr b="0" i="0" sz="1400" u="none" cap="none" strike="noStrike">
              <a:solidFill>
                <a:srgbClr val="000000"/>
              </a:solidFill>
              <a:latin typeface="Arial"/>
              <a:ea typeface="Arial"/>
              <a:cs typeface="Arial"/>
              <a:sym typeface="Arial"/>
            </a:endParaRPr>
          </a:p>
        </p:txBody>
      </p:sp>
      <p:sp>
        <p:nvSpPr>
          <p:cNvPr id="214" name="Google Shape;214;p6"/>
          <p:cNvSpPr/>
          <p:nvPr/>
        </p:nvSpPr>
        <p:spPr>
          <a:xfrm>
            <a:off x="866785" y="6162841"/>
            <a:ext cx="468000" cy="468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Black"/>
              <a:ea typeface="Arial Black"/>
              <a:cs typeface="Arial Black"/>
              <a:sym typeface="Arial Black"/>
            </a:endParaRPr>
          </a:p>
        </p:txBody>
      </p:sp>
      <p:pic>
        <p:nvPicPr>
          <p:cNvPr descr="https://d30y9cdsu7xlg0.cloudfront.net/png/1039019-200.png" id="215" name="Google Shape;215;p6"/>
          <p:cNvPicPr preferRelativeResize="0"/>
          <p:nvPr/>
        </p:nvPicPr>
        <p:blipFill rotWithShape="1">
          <a:blip r:embed="rId7">
            <a:alphaModFix/>
          </a:blip>
          <a:srcRect b="0" l="0" r="0" t="0"/>
          <a:stretch/>
        </p:blipFill>
        <p:spPr>
          <a:xfrm>
            <a:off x="944785" y="6234947"/>
            <a:ext cx="312000" cy="312000"/>
          </a:xfrm>
          <a:prstGeom prst="rect">
            <a:avLst/>
          </a:prstGeom>
          <a:noFill/>
          <a:ln>
            <a:noFill/>
          </a:ln>
        </p:spPr>
      </p:pic>
      <p:pic>
        <p:nvPicPr>
          <p:cNvPr descr="https://d30y9cdsu7xlg0.cloudfront.net/png/497710-200.png" id="216" name="Google Shape;216;p6"/>
          <p:cNvPicPr preferRelativeResize="0"/>
          <p:nvPr/>
        </p:nvPicPr>
        <p:blipFill rotWithShape="1">
          <a:blip r:embed="rId8">
            <a:alphaModFix/>
          </a:blip>
          <a:srcRect b="0" l="0" r="0" t="0"/>
          <a:stretch/>
        </p:blipFill>
        <p:spPr>
          <a:xfrm>
            <a:off x="910633" y="5655805"/>
            <a:ext cx="390000" cy="390000"/>
          </a:xfrm>
          <a:prstGeom prst="rect">
            <a:avLst/>
          </a:prstGeom>
          <a:noFill/>
          <a:ln>
            <a:noFill/>
          </a:ln>
        </p:spPr>
      </p:pic>
      <p:pic>
        <p:nvPicPr>
          <p:cNvPr descr="Sociaal netwerk silhouet" id="217" name="Google Shape;217;p6"/>
          <p:cNvPicPr preferRelativeResize="0"/>
          <p:nvPr/>
        </p:nvPicPr>
        <p:blipFill rotWithShape="1">
          <a:blip r:embed="rId9">
            <a:alphaModFix/>
          </a:blip>
          <a:srcRect b="0" l="0" r="0" t="0"/>
          <a:stretch/>
        </p:blipFill>
        <p:spPr>
          <a:xfrm>
            <a:off x="910633" y="5095883"/>
            <a:ext cx="401268" cy="4012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7"/>
          <p:cNvSpPr txBox="1"/>
          <p:nvPr/>
        </p:nvSpPr>
        <p:spPr>
          <a:xfrm>
            <a:off x="6454066" y="568172"/>
            <a:ext cx="5415379"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CAREER START SUPPORT</a:t>
            </a:r>
            <a:endParaRPr b="0" i="0" sz="1400" u="none" cap="none" strike="noStrike">
              <a:solidFill>
                <a:srgbClr val="000000"/>
              </a:solidFill>
              <a:latin typeface="Arial"/>
              <a:ea typeface="Arial"/>
              <a:cs typeface="Arial"/>
              <a:sym typeface="Arial"/>
            </a:endParaRPr>
          </a:p>
        </p:txBody>
      </p:sp>
      <p:sp>
        <p:nvSpPr>
          <p:cNvPr id="223" name="Google Shape;223;p7"/>
          <p:cNvSpPr txBox="1"/>
          <p:nvPr/>
        </p:nvSpPr>
        <p:spPr>
          <a:xfrm>
            <a:off x="6454066" y="1790848"/>
            <a:ext cx="5255581" cy="3048142"/>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757070"/>
              </a:buClr>
              <a:buSzPts val="1400"/>
              <a:buFont typeface="Arial Black"/>
              <a:buNone/>
            </a:pPr>
            <a:r>
              <a:rPr b="0" i="0" lang="en-US" sz="1400" u="none" cap="none" strike="noStrike">
                <a:solidFill>
                  <a:srgbClr val="757070"/>
                </a:solidFill>
                <a:latin typeface="Arial"/>
                <a:ea typeface="Arial"/>
                <a:cs typeface="Arial"/>
                <a:sym typeface="Arial"/>
              </a:rPr>
              <a:t>Be the main connector between RSM students and their future employees by supporting RSM students in figuring out for which industry / company they would like to work for by offering e.g., recruitment events, orientation cycles. In addition, offer trainings to RSM students related to job searching e.g., LinkedIn training, CV training.</a:t>
            </a:r>
            <a:endParaRPr b="0" i="0" sz="1400" u="none" cap="none" strike="noStrike">
              <a:solidFill>
                <a:srgbClr val="000000"/>
              </a:solidFill>
              <a:latin typeface="Arial"/>
              <a:ea typeface="Arial"/>
              <a:cs typeface="Arial"/>
              <a:sym typeface="Arial"/>
            </a:endParaRPr>
          </a:p>
        </p:txBody>
      </p:sp>
      <p:sp>
        <p:nvSpPr>
          <p:cNvPr id="224" name="Google Shape;224;p7"/>
          <p:cNvSpPr txBox="1"/>
          <p:nvPr>
            <p:ph idx="12"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Arial"/>
              <a:buNone/>
            </a:pPr>
            <a:fld id="{00000000-1234-1234-1234-123412341234}" type="slidenum">
              <a:rPr b="0" i="0" lang="en-US" sz="1200" u="none" cap="none" strike="noStrike">
                <a:solidFill>
                  <a:srgbClr val="888888"/>
                </a:solidFill>
                <a:latin typeface="Arial"/>
                <a:ea typeface="Arial"/>
                <a:cs typeface="Arial"/>
                <a:sym typeface="Arial"/>
              </a:rPr>
              <a:t>‹#›</a:t>
            </a:fld>
            <a:endParaRPr b="0" i="0" sz="1200" u="none" cap="none" strike="noStrike">
              <a:solidFill>
                <a:srgbClr val="888888"/>
              </a:solidFill>
              <a:latin typeface="Arial"/>
              <a:ea typeface="Arial"/>
              <a:cs typeface="Arial"/>
              <a:sym typeface="Arial"/>
            </a:endParaRPr>
          </a:p>
        </p:txBody>
      </p:sp>
      <p:pic>
        <p:nvPicPr>
          <p:cNvPr id="225" name="Google Shape;225;p7"/>
          <p:cNvPicPr preferRelativeResize="0"/>
          <p:nvPr/>
        </p:nvPicPr>
        <p:blipFill rotWithShape="1">
          <a:blip r:embed="rId3">
            <a:alphaModFix/>
          </a:blip>
          <a:srcRect b="21882" l="4049" r="5550" t="3535"/>
          <a:stretch/>
        </p:blipFill>
        <p:spPr>
          <a:xfrm>
            <a:off x="-372652" y="0"/>
            <a:ext cx="6650578"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8"/>
          <p:cNvSpPr txBox="1"/>
          <p:nvPr/>
        </p:nvSpPr>
        <p:spPr>
          <a:xfrm>
            <a:off x="6454066" y="568172"/>
            <a:ext cx="5415379" cy="10772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DEVELOPMENT &amp; ACADEMIC SUPPORT</a:t>
            </a:r>
            <a:endParaRPr b="0" i="0" sz="1400" u="none" cap="none" strike="noStrike">
              <a:solidFill>
                <a:srgbClr val="000000"/>
              </a:solidFill>
              <a:latin typeface="Arial"/>
              <a:ea typeface="Arial"/>
              <a:cs typeface="Arial"/>
              <a:sym typeface="Arial"/>
            </a:endParaRPr>
          </a:p>
        </p:txBody>
      </p:sp>
      <p:pic>
        <p:nvPicPr>
          <p:cNvPr id="231" name="Google Shape;231;p8"/>
          <p:cNvPicPr preferRelativeResize="0"/>
          <p:nvPr/>
        </p:nvPicPr>
        <p:blipFill rotWithShape="1">
          <a:blip r:embed="rId4">
            <a:alphaModFix/>
          </a:blip>
          <a:srcRect b="0" l="0" r="0" t="0"/>
          <a:stretch/>
        </p:blipFill>
        <p:spPr>
          <a:xfrm>
            <a:off x="0" y="0"/>
            <a:ext cx="6096000" cy="6858000"/>
          </a:xfrm>
          <a:prstGeom prst="rect">
            <a:avLst/>
          </a:prstGeom>
          <a:noFill/>
          <a:ln>
            <a:noFill/>
          </a:ln>
        </p:spPr>
      </p:pic>
      <p:sp>
        <p:nvSpPr>
          <p:cNvPr id="232" name="Google Shape;232;p8"/>
          <p:cNvSpPr txBox="1"/>
          <p:nvPr/>
        </p:nvSpPr>
        <p:spPr>
          <a:xfrm>
            <a:off x="6454066" y="2067868"/>
            <a:ext cx="5255700" cy="2977800"/>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757070"/>
              </a:buClr>
              <a:buSzPts val="1400"/>
              <a:buFont typeface="Arial"/>
              <a:buNone/>
            </a:pPr>
            <a:r>
              <a:rPr b="0" i="0" lang="en-US" sz="1400" u="none" cap="none" strike="noStrike">
                <a:solidFill>
                  <a:srgbClr val="757070"/>
                </a:solidFill>
                <a:latin typeface="Arial"/>
                <a:ea typeface="Arial"/>
                <a:cs typeface="Arial"/>
                <a:sym typeface="Arial"/>
              </a:rPr>
              <a:t>Support RSM students in enhancing their hard and soft skills by </a:t>
            </a:r>
            <a:r>
              <a:rPr b="0" i="0" lang="en-US" sz="1400" u="none" cap="none" strike="noStrike">
                <a:solidFill>
                  <a:srgbClr val="757070"/>
                </a:solidFill>
                <a:latin typeface="Arial"/>
                <a:ea typeface="Arial"/>
                <a:cs typeface="Arial"/>
                <a:sym typeface="Arial"/>
                <a:extLst>
                  <a:ext uri="http://customooxmlschemas.google.com/">
                    <go:slidesCustomData xmlns:go="http://customooxmlschemas.google.com/" textRoundtripDataId="12"/>
                  </a:ext>
                </a:extLst>
              </a:rPr>
              <a:t>offering trainings</a:t>
            </a:r>
            <a:r>
              <a:rPr b="0" i="0" lang="en-US" sz="1400" u="none" cap="none" strike="noStrike">
                <a:solidFill>
                  <a:srgbClr val="757070"/>
                </a:solidFill>
                <a:latin typeface="Arial"/>
                <a:ea typeface="Arial"/>
                <a:cs typeface="Arial"/>
                <a:sym typeface="Arial"/>
              </a:rPr>
              <a:t>. In addition, be an access point for RSM students for all their academic related needs e</a:t>
            </a:r>
            <a:r>
              <a:rPr b="0" i="0" lang="en-US" sz="1400" u="none" cap="none" strike="noStrike">
                <a:solidFill>
                  <a:srgbClr val="757070"/>
                </a:solidFill>
                <a:latin typeface="Arial"/>
                <a:ea typeface="Arial"/>
                <a:cs typeface="Arial"/>
                <a:sym typeface="Arial"/>
                <a:extLst>
                  <a:ext uri="http://customooxmlschemas.google.com/">
                    <go:slidesCustomData xmlns:go="http://customooxmlschemas.google.com/" textRoundtripDataId="13"/>
                  </a:ext>
                </a:extLst>
              </a:rPr>
              <a:t>.g. summaries, discounts on books, and academic training sessions.</a:t>
            </a:r>
            <a:endParaRPr b="0" i="0" sz="1400" u="none" cap="none" strike="noStrike">
              <a:solidFill>
                <a:srgbClr val="757070"/>
              </a:solidFill>
              <a:latin typeface="Arial"/>
              <a:ea typeface="Arial"/>
              <a:cs typeface="Arial"/>
              <a:sym typeface="Arial"/>
            </a:endParaRPr>
          </a:p>
        </p:txBody>
      </p:sp>
      <p:sp>
        <p:nvSpPr>
          <p:cNvPr id="233" name="Google Shape;233;p8"/>
          <p:cNvSpPr txBox="1"/>
          <p:nvPr>
            <p:ph idx="12"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Arial Black"/>
              <a:buNone/>
            </a:pPr>
            <a:fld id="{00000000-1234-1234-1234-123412341234}" type="slidenum">
              <a:rPr b="0" i="0" lang="en-US" sz="1200" u="none" cap="none" strike="noStrike">
                <a:solidFill>
                  <a:srgbClr val="888888"/>
                </a:solidFill>
                <a:latin typeface="Arial Black"/>
                <a:ea typeface="Arial Black"/>
                <a:cs typeface="Arial Black"/>
                <a:sym typeface="Arial Black"/>
              </a:rPr>
              <a:t>‹#›</a:t>
            </a:fld>
            <a:endParaRPr b="0" i="0" sz="1200" u="none" cap="none" strike="noStrike">
              <a:solidFill>
                <a:srgbClr val="888888"/>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9"/>
          <p:cNvSpPr txBox="1"/>
          <p:nvPr/>
        </p:nvSpPr>
        <p:spPr>
          <a:xfrm>
            <a:off x="6454066" y="568172"/>
            <a:ext cx="5415379"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SOCIAL INTERACTION</a:t>
            </a:r>
            <a:endParaRPr b="0" i="0" sz="1400" u="none" cap="none" strike="noStrike">
              <a:solidFill>
                <a:srgbClr val="000000"/>
              </a:solidFill>
              <a:latin typeface="Arial"/>
              <a:ea typeface="Arial"/>
              <a:cs typeface="Arial"/>
              <a:sym typeface="Arial"/>
            </a:endParaRPr>
          </a:p>
        </p:txBody>
      </p:sp>
      <p:sp>
        <p:nvSpPr>
          <p:cNvPr id="239" name="Google Shape;239;p9"/>
          <p:cNvSpPr txBox="1"/>
          <p:nvPr/>
        </p:nvSpPr>
        <p:spPr>
          <a:xfrm>
            <a:off x="6454066" y="1722268"/>
            <a:ext cx="5255581" cy="1500667"/>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000000"/>
              </a:buClr>
              <a:buSzPts val="1400"/>
              <a:buFont typeface="Arial"/>
              <a:buNone/>
            </a:pPr>
            <a:r>
              <a:rPr b="0" i="0" lang="en-US" sz="1400" u="none" cap="none" strike="noStrike">
                <a:solidFill>
                  <a:srgbClr val="757070"/>
                </a:solidFill>
                <a:latin typeface="Arial"/>
                <a:ea typeface="Arial"/>
                <a:cs typeface="Arial"/>
                <a:sym typeface="Arial"/>
              </a:rPr>
              <a:t>The social pillar of STAR contains all the activities STAR organizes to enrich the social life of its members. Not only do we organize events, like multiple trips, an Opening Party each year, and weekly Wednesday drinks. We also organize various smaller events like after exam drinks, BBQs, New Years Party and many more! In this way, we offer RSM students the opportunity to get to know each other.</a:t>
            </a:r>
            <a:endParaRPr b="0" i="0" sz="1400" u="none" cap="none" strike="noStrike">
              <a:solidFill>
                <a:srgbClr val="757070"/>
              </a:solidFill>
              <a:latin typeface="Arial"/>
              <a:ea typeface="Arial"/>
              <a:cs typeface="Arial"/>
              <a:sym typeface="Arial"/>
            </a:endParaRPr>
          </a:p>
        </p:txBody>
      </p:sp>
      <p:pic>
        <p:nvPicPr>
          <p:cNvPr id="240" name="Google Shape;240;p9"/>
          <p:cNvPicPr preferRelativeResize="0"/>
          <p:nvPr/>
        </p:nvPicPr>
        <p:blipFill rotWithShape="1">
          <a:blip r:embed="rId4">
            <a:alphaModFix/>
          </a:blip>
          <a:srcRect b="0" l="0" r="0" t="0"/>
          <a:stretch/>
        </p:blipFill>
        <p:spPr>
          <a:xfrm>
            <a:off x="1" y="0"/>
            <a:ext cx="6096000" cy="6858000"/>
          </a:xfrm>
          <a:prstGeom prst="rect">
            <a:avLst/>
          </a:prstGeom>
          <a:noFill/>
          <a:ln>
            <a:noFill/>
          </a:ln>
        </p:spPr>
      </p:pic>
      <p:sp>
        <p:nvSpPr>
          <p:cNvPr id="241" name="Google Shape;241;p9"/>
          <p:cNvSpPr txBox="1"/>
          <p:nvPr>
            <p:ph idx="12" type="sldNum"/>
          </p:nvPr>
        </p:nvSpPr>
        <p:spPr>
          <a:xfrm>
            <a:off x="94488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Arial Black"/>
              <a:buNone/>
            </a:pPr>
            <a:fld id="{00000000-1234-1234-1234-123412341234}" type="slidenum">
              <a:rPr b="0" i="0" lang="en-US" sz="1200" u="none" cap="none" strike="noStrike">
                <a:solidFill>
                  <a:srgbClr val="888888"/>
                </a:solidFill>
                <a:latin typeface="Arial Black"/>
                <a:ea typeface="Arial Black"/>
                <a:cs typeface="Arial Black"/>
                <a:sym typeface="Arial Black"/>
              </a:rPr>
              <a:t>‹#›</a:t>
            </a:fld>
            <a:endParaRPr b="0" i="0" sz="1200" u="none" cap="none" strike="noStrike">
              <a:solidFill>
                <a:srgbClr val="888888"/>
              </a:solidFill>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2"/>
          <p:cNvSpPr txBox="1"/>
          <p:nvPr/>
        </p:nvSpPr>
        <p:spPr>
          <a:xfrm>
            <a:off x="6096001" y="568172"/>
            <a:ext cx="6096000" cy="20621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DIVERSITY AND INCLUSION</a:t>
            </a:r>
            <a:endParaRPr b="0" i="0" sz="1400" u="none" cap="none" strike="noStrike">
              <a:solidFill>
                <a:srgbClr val="000000"/>
              </a:solidFill>
              <a:latin typeface="Arial"/>
              <a:ea typeface="Arial"/>
              <a:cs typeface="Arial"/>
              <a:sym typeface="Arial"/>
            </a:endParaRPr>
          </a:p>
        </p:txBody>
      </p:sp>
      <p:sp>
        <p:nvSpPr>
          <p:cNvPr id="247" name="Google Shape;247;p12"/>
          <p:cNvSpPr txBox="1"/>
          <p:nvPr/>
        </p:nvSpPr>
        <p:spPr>
          <a:xfrm>
            <a:off x="6454066" y="2540979"/>
            <a:ext cx="5255581" cy="1500667"/>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000000"/>
              </a:buClr>
              <a:buSzPts val="1400"/>
              <a:buFont typeface="Arial"/>
              <a:buNone/>
            </a:pPr>
            <a:r>
              <a:rPr b="0" i="0" lang="en-US" sz="1400" u="none" cap="none" strike="noStrike">
                <a:solidFill>
                  <a:srgbClr val="757070"/>
                </a:solidFill>
                <a:latin typeface="Arial"/>
                <a:ea typeface="Arial"/>
                <a:cs typeface="Arial"/>
                <a:sym typeface="Arial"/>
              </a:rPr>
              <a:t>Sustaining a safe, respectful and inclusive environment for every</a:t>
            </a:r>
            <a:r>
              <a:rPr b="0" i="0" lang="en-US" sz="1400" u="none" cap="none" strike="noStrike">
                <a:solidFill>
                  <a:srgbClr val="000000"/>
                </a:solidFill>
                <a:latin typeface="Arial"/>
                <a:ea typeface="Arial"/>
                <a:cs typeface="Arial"/>
                <a:sym typeface="Arial"/>
              </a:rPr>
              <a:t> </a:t>
            </a:r>
            <a:r>
              <a:rPr b="0" i="0" lang="en-US" sz="1400" u="none" cap="none" strike="noStrike">
                <a:solidFill>
                  <a:srgbClr val="757070"/>
                </a:solidFill>
                <a:latin typeface="Arial"/>
                <a:ea typeface="Arial"/>
                <a:cs typeface="Arial"/>
                <a:sym typeface="Arial"/>
              </a:rPr>
              <a:t>student to feel welcome and be their true selves. In everything</a:t>
            </a:r>
            <a:r>
              <a:rPr b="0" i="0" lang="en-US" sz="1400" u="none" cap="none" strike="noStrike">
                <a:solidFill>
                  <a:srgbClr val="000000"/>
                </a:solidFill>
                <a:latin typeface="Arial"/>
                <a:ea typeface="Arial"/>
                <a:cs typeface="Arial"/>
                <a:sym typeface="Arial"/>
              </a:rPr>
              <a:t> </a:t>
            </a:r>
            <a:r>
              <a:rPr b="0" i="0" lang="en-US" sz="1400" u="none" cap="none" strike="noStrike">
                <a:solidFill>
                  <a:srgbClr val="757070"/>
                </a:solidFill>
                <a:latin typeface="Arial"/>
                <a:ea typeface="Arial"/>
                <a:cs typeface="Arial"/>
                <a:sym typeface="Arial"/>
              </a:rPr>
              <a:t>STAR does, the student i</a:t>
            </a:r>
            <a:r>
              <a:rPr b="0" i="0" lang="en-US" sz="1400" u="none" cap="none" strike="noStrike">
                <a:solidFill>
                  <a:srgbClr val="757070"/>
                </a:solidFill>
                <a:latin typeface="Arial"/>
                <a:ea typeface="Arial"/>
                <a:cs typeface="Arial"/>
                <a:sym typeface="Arial"/>
                <a:extLst>
                  <a:ext uri="http://customooxmlschemas.google.com/">
                    <go:slidesCustomData xmlns:go="http://customooxmlschemas.google.com/" textRoundtripDataId="14"/>
                  </a:ext>
                </a:extLst>
              </a:rPr>
              <a:t>s</a:t>
            </a:r>
            <a:r>
              <a:rPr b="0" i="0" lang="en-US" sz="1400" u="none" cap="none" strike="noStrike">
                <a:solidFill>
                  <a:srgbClr val="757070"/>
                </a:solidFill>
                <a:latin typeface="Arial"/>
                <a:ea typeface="Arial"/>
                <a:cs typeface="Arial"/>
                <a:sym typeface="Arial"/>
              </a:rPr>
              <a:t> the center, without excluding</a:t>
            </a:r>
            <a:r>
              <a:rPr b="0" i="0" lang="en-US" sz="1400" u="none" cap="none" strike="noStrike">
                <a:solidFill>
                  <a:srgbClr val="000000"/>
                </a:solidFill>
                <a:latin typeface="Arial"/>
                <a:ea typeface="Arial"/>
                <a:cs typeface="Arial"/>
                <a:sym typeface="Arial"/>
              </a:rPr>
              <a:t> </a:t>
            </a:r>
            <a:r>
              <a:rPr b="0" i="0" lang="en-US" sz="1400" u="none" cap="none" strike="noStrike">
                <a:solidFill>
                  <a:srgbClr val="757070"/>
                </a:solidFill>
                <a:latin typeface="Arial"/>
                <a:ea typeface="Arial"/>
                <a:cs typeface="Arial"/>
                <a:sym typeface="Arial"/>
              </a:rPr>
              <a:t>anyone. This also concerns the focus on international students</a:t>
            </a:r>
            <a:r>
              <a:rPr b="0" i="0" lang="en-US" sz="1400" u="none" cap="none" strike="noStrike">
                <a:solidFill>
                  <a:srgbClr val="000000"/>
                </a:solidFill>
                <a:latin typeface="Arial"/>
                <a:ea typeface="Arial"/>
                <a:cs typeface="Arial"/>
                <a:sym typeface="Arial"/>
              </a:rPr>
              <a:t> </a:t>
            </a:r>
            <a:r>
              <a:rPr b="0" i="0" lang="en-US" sz="1400" u="none" cap="none" strike="noStrike">
                <a:solidFill>
                  <a:srgbClr val="757070"/>
                </a:solidFill>
                <a:latin typeface="Arial"/>
                <a:ea typeface="Arial"/>
                <a:cs typeface="Arial"/>
                <a:sym typeface="Arial"/>
              </a:rPr>
              <a:t>to feel included within STAR.</a:t>
            </a:r>
            <a:endParaRPr b="0" i="0" sz="1400" u="none" cap="none" strike="noStrike">
              <a:solidFill>
                <a:srgbClr val="757070"/>
              </a:solidFill>
              <a:latin typeface="Arial"/>
              <a:ea typeface="Arial"/>
              <a:cs typeface="Arial"/>
              <a:sym typeface="Arial"/>
            </a:endParaRPr>
          </a:p>
        </p:txBody>
      </p:sp>
      <p:pic>
        <p:nvPicPr>
          <p:cNvPr descr="multicolored hand paint" id="248" name="Google Shape;248;p12"/>
          <p:cNvPicPr preferRelativeResize="0"/>
          <p:nvPr/>
        </p:nvPicPr>
        <p:blipFill rotWithShape="1">
          <a:blip r:embed="rId3">
            <a:alphaModFix/>
          </a:blip>
          <a:srcRect b="0" l="0" r="0" t="0"/>
          <a:stretch/>
        </p:blipFill>
        <p:spPr>
          <a:xfrm>
            <a:off x="0" y="-2286000"/>
            <a:ext cx="6096000" cy="9144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0"/>
          <p:cNvSpPr txBox="1"/>
          <p:nvPr/>
        </p:nvSpPr>
        <p:spPr>
          <a:xfrm>
            <a:off x="6454066" y="568172"/>
            <a:ext cx="5415379" cy="107721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SOCIETAL IMPACT &amp; SUSTAINABILITY</a:t>
            </a:r>
            <a:endParaRPr b="0" i="0" sz="1400" u="none" cap="none" strike="noStrike">
              <a:solidFill>
                <a:srgbClr val="000000"/>
              </a:solidFill>
              <a:latin typeface="Arial"/>
              <a:ea typeface="Arial"/>
              <a:cs typeface="Arial"/>
              <a:sym typeface="Arial"/>
            </a:endParaRPr>
          </a:p>
        </p:txBody>
      </p:sp>
      <p:pic>
        <p:nvPicPr>
          <p:cNvPr id="254" name="Google Shape;254;p10"/>
          <p:cNvPicPr preferRelativeResize="0"/>
          <p:nvPr/>
        </p:nvPicPr>
        <p:blipFill rotWithShape="1">
          <a:blip r:embed="rId4">
            <a:alphaModFix/>
          </a:blip>
          <a:srcRect b="0" l="16588" r="16746" t="0"/>
          <a:stretch/>
        </p:blipFill>
        <p:spPr>
          <a:xfrm>
            <a:off x="0" y="0"/>
            <a:ext cx="6096000" cy="6858000"/>
          </a:xfrm>
          <a:prstGeom prst="rect">
            <a:avLst/>
          </a:prstGeom>
          <a:noFill/>
          <a:ln>
            <a:noFill/>
          </a:ln>
        </p:spPr>
      </p:pic>
      <p:sp>
        <p:nvSpPr>
          <p:cNvPr id="255" name="Google Shape;255;p10"/>
          <p:cNvSpPr txBox="1"/>
          <p:nvPr/>
        </p:nvSpPr>
        <p:spPr>
          <a:xfrm>
            <a:off x="6454066" y="2218972"/>
            <a:ext cx="5255700" cy="1500600"/>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757070"/>
              </a:buClr>
              <a:buSzPts val="1400"/>
              <a:buFont typeface="Arial"/>
              <a:buNone/>
            </a:pPr>
            <a:r>
              <a:rPr b="0" i="0" lang="en-US" sz="1400" u="none" cap="none" strike="noStrike">
                <a:solidFill>
                  <a:srgbClr val="757070"/>
                </a:solidFill>
                <a:latin typeface="Arial"/>
                <a:ea typeface="Arial"/>
                <a:cs typeface="Arial"/>
                <a:sym typeface="Arial"/>
              </a:rPr>
              <a:t>Inform students about their (possible) impact on society and sustainability. We do this by addressing societal impact &amp; sustainability in our day-to-day business and the events that we organize.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1"/>
          <p:cNvSpPr txBox="1"/>
          <p:nvPr/>
        </p:nvSpPr>
        <p:spPr>
          <a:xfrm>
            <a:off x="6096001" y="568172"/>
            <a:ext cx="6096000" cy="206210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2060"/>
              </a:buClr>
              <a:buSzPts val="3200"/>
              <a:buFont typeface="Arial Black"/>
              <a:buNone/>
            </a:pPr>
            <a:r>
              <a:rPr b="0" i="0" lang="en-US" sz="3200" u="none" cap="none" strike="noStrike">
                <a:solidFill>
                  <a:srgbClr val="002060"/>
                </a:solidFill>
                <a:latin typeface="Arial Black"/>
                <a:ea typeface="Arial Black"/>
                <a:cs typeface="Arial Black"/>
                <a:sym typeface="Arial Black"/>
              </a:rPr>
              <a:t>ACTIVE MEMBERS PERSONAL &amp; PROFESSIONAL DEVELOPMENT</a:t>
            </a:r>
            <a:endParaRPr b="0" i="0" sz="1400" u="none" cap="none" strike="noStrike">
              <a:solidFill>
                <a:srgbClr val="000000"/>
              </a:solidFill>
              <a:latin typeface="Arial"/>
              <a:ea typeface="Arial"/>
              <a:cs typeface="Arial"/>
              <a:sym typeface="Arial"/>
            </a:endParaRPr>
          </a:p>
        </p:txBody>
      </p:sp>
      <p:pic>
        <p:nvPicPr>
          <p:cNvPr id="261" name="Google Shape;261;p11"/>
          <p:cNvPicPr preferRelativeResize="0"/>
          <p:nvPr/>
        </p:nvPicPr>
        <p:blipFill rotWithShape="1">
          <a:blip r:embed="rId3">
            <a:alphaModFix/>
          </a:blip>
          <a:srcRect b="0" l="40658" r="0" t="0"/>
          <a:stretch/>
        </p:blipFill>
        <p:spPr>
          <a:xfrm>
            <a:off x="0" y="0"/>
            <a:ext cx="6096000" cy="6858000"/>
          </a:xfrm>
          <a:prstGeom prst="rect">
            <a:avLst/>
          </a:prstGeom>
          <a:noFill/>
          <a:ln>
            <a:noFill/>
          </a:ln>
        </p:spPr>
      </p:pic>
      <p:sp>
        <p:nvSpPr>
          <p:cNvPr id="262" name="Google Shape;262;p11"/>
          <p:cNvSpPr txBox="1"/>
          <p:nvPr/>
        </p:nvSpPr>
        <p:spPr>
          <a:xfrm>
            <a:off x="6420491" y="2941843"/>
            <a:ext cx="5255700" cy="1500600"/>
          </a:xfrm>
          <a:prstGeom prst="rect">
            <a:avLst/>
          </a:prstGeom>
          <a:noFill/>
          <a:ln>
            <a:noFill/>
          </a:ln>
        </p:spPr>
        <p:txBody>
          <a:bodyPr anchorCtr="0" anchor="t" bIns="45700" lIns="91425" spcFirstLastPara="1" rIns="91425" wrap="square" tIns="45700">
            <a:noAutofit/>
          </a:bodyPr>
          <a:lstStyle/>
          <a:p>
            <a:pPr indent="0" lvl="0" marL="0" marR="0" rtl="0" algn="just">
              <a:lnSpc>
                <a:spcPct val="200000"/>
              </a:lnSpc>
              <a:spcBef>
                <a:spcPts val="0"/>
              </a:spcBef>
              <a:spcAft>
                <a:spcPts val="0"/>
              </a:spcAft>
              <a:buClr>
                <a:srgbClr val="757070"/>
              </a:buClr>
              <a:buSzPts val="1400"/>
              <a:buFont typeface="Arial"/>
              <a:buNone/>
            </a:pPr>
            <a:r>
              <a:rPr b="0" i="0" lang="en-US" sz="1400" u="none" cap="none" strike="noStrike">
                <a:solidFill>
                  <a:srgbClr val="757070"/>
                </a:solidFill>
                <a:latin typeface="Arial"/>
                <a:ea typeface="Arial"/>
                <a:cs typeface="Arial"/>
                <a:sym typeface="Arial"/>
              </a:rPr>
              <a:t>Offering all RSM students a place to develop themselves on a personal and professional level. We facilitate the personal development of our members by offering trainings and an environment that encourages growth. We enhance professional development by providing hard and soft skills, trainings and organizing career-oriented events such as the STAR Management Week (SMW) and Erasmus Recruitment (ER). </a:t>
            </a:r>
            <a:endParaRPr b="0" i="0" sz="1400" u="none" cap="none" strike="noStrike">
              <a:solidFill>
                <a:srgbClr val="75707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3"/>
          <p:cNvSpPr txBox="1"/>
          <p:nvPr/>
        </p:nvSpPr>
        <p:spPr>
          <a:xfrm>
            <a:off x="371475" y="266100"/>
            <a:ext cx="11449200" cy="8859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3000"/>
              <a:buFont typeface="Arial Black"/>
              <a:buNone/>
            </a:pPr>
            <a:r>
              <a:rPr b="1" i="0" lang="en-US" sz="2400" u="none" cap="none" strike="noStrike">
                <a:solidFill>
                  <a:srgbClr val="002060"/>
                </a:solidFill>
                <a:latin typeface="Arial Black"/>
                <a:ea typeface="Arial Black"/>
                <a:cs typeface="Arial Black"/>
                <a:sym typeface="Arial Black"/>
                <a:extLst>
                  <a:ext uri="http://customooxmlschemas.google.com/">
                    <go:slidesCustomData xmlns:go="http://customooxmlschemas.google.com/" textRoundtripDataId="15"/>
                  </a:ext>
                </a:extLst>
              </a:rPr>
              <a:t>THE CORE COMPETENCIES WILL BE REALIZED THROUGH</a:t>
            </a:r>
            <a:endParaRPr b="0" i="0" sz="1400" u="none" cap="none" strike="noStrike">
              <a:solidFill>
                <a:srgbClr val="000000"/>
              </a:solidFill>
              <a:latin typeface="Arial"/>
              <a:ea typeface="Arial"/>
              <a:cs typeface="Arial"/>
              <a:sym typeface="Arial"/>
              <a:extLst>
                <a:ext uri="http://customooxmlschemas.google.com/">
                  <go:slidesCustomData xmlns:go="http://customooxmlschemas.google.com/" textRoundtripDataId="16"/>
                </a:ext>
              </a:extLst>
            </a:endParaRPr>
          </a:p>
          <a:p>
            <a:pPr indent="0" lvl="0" marL="0" marR="0" rtl="0" algn="ctr">
              <a:lnSpc>
                <a:spcPct val="100000"/>
              </a:lnSpc>
              <a:spcBef>
                <a:spcPts val="0"/>
              </a:spcBef>
              <a:spcAft>
                <a:spcPts val="0"/>
              </a:spcAft>
              <a:buClr>
                <a:srgbClr val="002060"/>
              </a:buClr>
              <a:buSzPts val="3000"/>
              <a:buFont typeface="Arial Black"/>
              <a:buNone/>
            </a:pPr>
            <a:r>
              <a:rPr b="1" i="0" lang="en-US" sz="2400" u="none" cap="none" strike="noStrike">
                <a:solidFill>
                  <a:srgbClr val="002060"/>
                </a:solidFill>
                <a:latin typeface="Arial Black"/>
                <a:ea typeface="Arial Black"/>
                <a:cs typeface="Arial Black"/>
                <a:sym typeface="Arial Black"/>
                <a:extLst>
                  <a:ext uri="http://customooxmlschemas.google.com/">
                    <go:slidesCustomData xmlns:go="http://customooxmlschemas.google.com/" textRoundtripDataId="17"/>
                  </a:ext>
                </a:extLst>
              </a:rPr>
              <a:t>FIVE VALUE DRIVERS</a:t>
            </a:r>
            <a:endParaRPr b="1" i="0" sz="2400" u="none" cap="none" strike="noStrike">
              <a:solidFill>
                <a:srgbClr val="002060"/>
              </a:solidFill>
              <a:latin typeface="Arial Black"/>
              <a:ea typeface="Arial Black"/>
              <a:cs typeface="Arial Black"/>
              <a:sym typeface="Arial Black"/>
            </a:endParaRPr>
          </a:p>
        </p:txBody>
      </p:sp>
      <p:sp>
        <p:nvSpPr>
          <p:cNvPr id="268" name="Google Shape;268;p13"/>
          <p:cNvSpPr/>
          <p:nvPr/>
        </p:nvSpPr>
        <p:spPr>
          <a:xfrm>
            <a:off x="946517" y="4820610"/>
            <a:ext cx="10725300" cy="12060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69" name="Google Shape;269;p13"/>
          <p:cNvSpPr/>
          <p:nvPr/>
        </p:nvSpPr>
        <p:spPr>
          <a:xfrm>
            <a:off x="506442" y="1715198"/>
            <a:ext cx="11186100" cy="417900"/>
          </a:xfrm>
          <a:prstGeom prst="triangle">
            <a:avLst>
              <a:gd fmla="val 50000" name="adj"/>
            </a:avLst>
          </a:prstGeom>
          <a:noFill/>
          <a:ln cap="flat" cmpd="sng" w="9525">
            <a:solidFill>
              <a:srgbClr val="BFBFBF"/>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70" name="Google Shape;270;p13"/>
          <p:cNvSpPr/>
          <p:nvPr/>
        </p:nvSpPr>
        <p:spPr>
          <a:xfrm>
            <a:off x="4334859" y="1856041"/>
            <a:ext cx="3581100" cy="246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2060"/>
              </a:buClr>
              <a:buSzPts val="1600"/>
              <a:buFont typeface="Arial Black"/>
              <a:buNone/>
            </a:pPr>
            <a:r>
              <a:rPr b="1" i="0" lang="en-US" sz="1400" u="none" cap="none" strike="noStrike">
                <a:solidFill>
                  <a:srgbClr val="002060"/>
                </a:solidFill>
                <a:latin typeface="Arial Black"/>
                <a:ea typeface="Arial Black"/>
                <a:cs typeface="Arial Black"/>
                <a:sym typeface="Arial Black"/>
              </a:rPr>
              <a:t>TO ENRICH RSM STUDENT LIFE</a:t>
            </a:r>
            <a:endParaRPr b="0" i="0" sz="1400" u="none" cap="none" strike="noStrike">
              <a:solidFill>
                <a:srgbClr val="000000"/>
              </a:solidFill>
              <a:latin typeface="Arial"/>
              <a:ea typeface="Arial"/>
              <a:cs typeface="Arial"/>
              <a:sym typeface="Arial"/>
            </a:endParaRPr>
          </a:p>
        </p:txBody>
      </p:sp>
      <p:sp>
        <p:nvSpPr>
          <p:cNvPr id="271" name="Google Shape;271;p13"/>
          <p:cNvSpPr/>
          <p:nvPr/>
        </p:nvSpPr>
        <p:spPr>
          <a:xfrm flipH="1">
            <a:off x="499610" y="3380135"/>
            <a:ext cx="11186100" cy="255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66CC"/>
              </a:solidFill>
              <a:latin typeface="Arial"/>
              <a:ea typeface="Arial"/>
              <a:cs typeface="Arial"/>
              <a:sym typeface="Arial"/>
            </a:endParaRPr>
          </a:p>
        </p:txBody>
      </p:sp>
      <p:sp>
        <p:nvSpPr>
          <p:cNvPr id="272" name="Google Shape;272;p13"/>
          <p:cNvSpPr/>
          <p:nvPr/>
        </p:nvSpPr>
        <p:spPr>
          <a:xfrm rot="10800000">
            <a:off x="870833" y="2144803"/>
            <a:ext cx="10455000" cy="459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66CC"/>
              </a:solidFill>
              <a:latin typeface="Arial"/>
              <a:ea typeface="Arial"/>
              <a:cs typeface="Arial"/>
              <a:sym typeface="Arial"/>
            </a:endParaRPr>
          </a:p>
        </p:txBody>
      </p:sp>
      <p:sp>
        <p:nvSpPr>
          <p:cNvPr id="273" name="Google Shape;273;p13"/>
          <p:cNvSpPr/>
          <p:nvPr/>
        </p:nvSpPr>
        <p:spPr>
          <a:xfrm flipH="1" rot="10800000">
            <a:off x="513362" y="3357649"/>
            <a:ext cx="11172300" cy="22800"/>
          </a:xfrm>
          <a:custGeom>
            <a:rect b="b" l="l" r="r" t="t"/>
            <a:pathLst>
              <a:path extrusionOk="0" h="120000" w="120000">
                <a:moveTo>
                  <a:pt x="0" y="0"/>
                </a:moveTo>
                <a:lnTo>
                  <a:pt x="583" y="120000"/>
                </a:lnTo>
                <a:lnTo>
                  <a:pt x="119416"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4" name="Google Shape;274;p13"/>
          <p:cNvSpPr txBox="1"/>
          <p:nvPr/>
        </p:nvSpPr>
        <p:spPr>
          <a:xfrm flipH="1">
            <a:off x="513399" y="3357550"/>
            <a:ext cx="11172300" cy="2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66CC"/>
              </a:solidFill>
              <a:latin typeface="Arial"/>
              <a:ea typeface="Arial"/>
              <a:cs typeface="Arial"/>
              <a:sym typeface="Arial"/>
            </a:endParaRPr>
          </a:p>
        </p:txBody>
      </p:sp>
      <p:sp>
        <p:nvSpPr>
          <p:cNvPr id="275" name="Google Shape;275;p13"/>
          <p:cNvSpPr/>
          <p:nvPr/>
        </p:nvSpPr>
        <p:spPr>
          <a:xfrm>
            <a:off x="1009888" y="2239447"/>
            <a:ext cx="2269200" cy="606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76" name="Google Shape;276;p13"/>
          <p:cNvSpPr/>
          <p:nvPr/>
        </p:nvSpPr>
        <p:spPr>
          <a:xfrm>
            <a:off x="870933" y="2199973"/>
            <a:ext cx="2547000" cy="30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77" name="Google Shape;277;p13"/>
          <p:cNvSpPr/>
          <p:nvPr/>
        </p:nvSpPr>
        <p:spPr>
          <a:xfrm>
            <a:off x="877249" y="2230315"/>
            <a:ext cx="2534400" cy="102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78" name="Google Shape;278;p13"/>
          <p:cNvSpPr/>
          <p:nvPr/>
        </p:nvSpPr>
        <p:spPr>
          <a:xfrm flipH="1" rot="10800000">
            <a:off x="1009888" y="3214709"/>
            <a:ext cx="2269200" cy="825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79" name="Google Shape;279;p13"/>
          <p:cNvSpPr/>
          <p:nvPr/>
        </p:nvSpPr>
        <p:spPr>
          <a:xfrm flipH="1" rot="10800000">
            <a:off x="1009888" y="3200476"/>
            <a:ext cx="2269200" cy="14100"/>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0" name="Google Shape;280;p13"/>
          <p:cNvSpPr txBox="1"/>
          <p:nvPr/>
        </p:nvSpPr>
        <p:spPr>
          <a:xfrm flipH="1">
            <a:off x="1009747" y="3200525"/>
            <a:ext cx="22692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1" name="Google Shape;281;p13"/>
          <p:cNvSpPr/>
          <p:nvPr/>
        </p:nvSpPr>
        <p:spPr>
          <a:xfrm flipH="1" rot="10800000">
            <a:off x="870933" y="3308758"/>
            <a:ext cx="2547000" cy="414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2" name="Google Shape;282;p13"/>
          <p:cNvSpPr/>
          <p:nvPr/>
        </p:nvSpPr>
        <p:spPr>
          <a:xfrm flipH="1" rot="10800000">
            <a:off x="877548" y="3294741"/>
            <a:ext cx="2533800" cy="141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 name="Google Shape;283;p13"/>
          <p:cNvSpPr txBox="1"/>
          <p:nvPr/>
        </p:nvSpPr>
        <p:spPr>
          <a:xfrm flipH="1">
            <a:off x="877475" y="3294800"/>
            <a:ext cx="25338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4" name="Google Shape;284;p13"/>
          <p:cNvSpPr/>
          <p:nvPr/>
        </p:nvSpPr>
        <p:spPr>
          <a:xfrm>
            <a:off x="1165793" y="2311552"/>
            <a:ext cx="1972500" cy="885900"/>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5" name="Google Shape;285;p13"/>
          <p:cNvSpPr/>
          <p:nvPr/>
        </p:nvSpPr>
        <p:spPr>
          <a:xfrm>
            <a:off x="8917807" y="2239455"/>
            <a:ext cx="2269200" cy="606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6" name="Google Shape;286;p13"/>
          <p:cNvSpPr/>
          <p:nvPr/>
        </p:nvSpPr>
        <p:spPr>
          <a:xfrm>
            <a:off x="8778852" y="2199980"/>
            <a:ext cx="2547000" cy="30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7" name="Google Shape;287;p13"/>
          <p:cNvSpPr/>
          <p:nvPr/>
        </p:nvSpPr>
        <p:spPr>
          <a:xfrm>
            <a:off x="8917807" y="2300140"/>
            <a:ext cx="2269200" cy="10800"/>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8" name="Google Shape;288;p13"/>
          <p:cNvSpPr/>
          <p:nvPr/>
        </p:nvSpPr>
        <p:spPr>
          <a:xfrm>
            <a:off x="8785168" y="2230322"/>
            <a:ext cx="2534400" cy="102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89" name="Google Shape;289;p13"/>
          <p:cNvSpPr/>
          <p:nvPr/>
        </p:nvSpPr>
        <p:spPr>
          <a:xfrm flipH="1" rot="10800000">
            <a:off x="8917807" y="3214710"/>
            <a:ext cx="2269200" cy="825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0" name="Google Shape;290;p13"/>
          <p:cNvSpPr/>
          <p:nvPr/>
        </p:nvSpPr>
        <p:spPr>
          <a:xfrm flipH="1" rot="10800000">
            <a:off x="8782159" y="3308759"/>
            <a:ext cx="2547000" cy="414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1" name="Google Shape;291;p13"/>
          <p:cNvSpPr/>
          <p:nvPr/>
        </p:nvSpPr>
        <p:spPr>
          <a:xfrm flipH="1" rot="10800000">
            <a:off x="8782159" y="3294743"/>
            <a:ext cx="2547000" cy="141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 name="Google Shape;292;p13"/>
          <p:cNvSpPr txBox="1"/>
          <p:nvPr/>
        </p:nvSpPr>
        <p:spPr>
          <a:xfrm flipH="1">
            <a:off x="8782132" y="3294800"/>
            <a:ext cx="25470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3" name="Google Shape;293;p13"/>
          <p:cNvSpPr/>
          <p:nvPr/>
        </p:nvSpPr>
        <p:spPr>
          <a:xfrm>
            <a:off x="9072017" y="2311554"/>
            <a:ext cx="1972500" cy="885900"/>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4" name="Google Shape;294;p13"/>
          <p:cNvSpPr/>
          <p:nvPr/>
        </p:nvSpPr>
        <p:spPr>
          <a:xfrm>
            <a:off x="4964600" y="2239455"/>
            <a:ext cx="2267700" cy="606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5" name="Google Shape;295;p13"/>
          <p:cNvSpPr/>
          <p:nvPr/>
        </p:nvSpPr>
        <p:spPr>
          <a:xfrm>
            <a:off x="4825737" y="2199980"/>
            <a:ext cx="2545200" cy="30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6" name="Google Shape;296;p13"/>
          <p:cNvSpPr/>
          <p:nvPr/>
        </p:nvSpPr>
        <p:spPr>
          <a:xfrm>
            <a:off x="4832048" y="2230322"/>
            <a:ext cx="2532600" cy="102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7" name="Google Shape;297;p13"/>
          <p:cNvSpPr/>
          <p:nvPr/>
        </p:nvSpPr>
        <p:spPr>
          <a:xfrm flipH="1" rot="10800000">
            <a:off x="4964600" y="3214710"/>
            <a:ext cx="2267700" cy="825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8" name="Google Shape;298;p13"/>
          <p:cNvSpPr/>
          <p:nvPr/>
        </p:nvSpPr>
        <p:spPr>
          <a:xfrm flipH="1" rot="10800000">
            <a:off x="4964600" y="3200477"/>
            <a:ext cx="2267700" cy="14100"/>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9" name="Google Shape;299;p13"/>
          <p:cNvSpPr txBox="1"/>
          <p:nvPr/>
        </p:nvSpPr>
        <p:spPr>
          <a:xfrm flipH="1">
            <a:off x="4964467" y="3200525"/>
            <a:ext cx="22677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00" name="Google Shape;300;p13"/>
          <p:cNvSpPr/>
          <p:nvPr/>
        </p:nvSpPr>
        <p:spPr>
          <a:xfrm flipH="1" rot="10800000">
            <a:off x="4825737" y="3308759"/>
            <a:ext cx="2545200" cy="414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01" name="Google Shape;301;p13"/>
          <p:cNvSpPr/>
          <p:nvPr/>
        </p:nvSpPr>
        <p:spPr>
          <a:xfrm flipH="1" rot="10800000">
            <a:off x="4832349" y="3294743"/>
            <a:ext cx="2532000" cy="14100"/>
          </a:xfrm>
          <a:custGeom>
            <a:rect b="b" l="l" r="r" t="t"/>
            <a:pathLst>
              <a:path extrusionOk="0" h="120000" w="120000">
                <a:moveTo>
                  <a:pt x="0" y="0"/>
                </a:moveTo>
                <a:lnTo>
                  <a:pt x="7416" y="120000"/>
                </a:lnTo>
                <a:lnTo>
                  <a:pt x="112583"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2" name="Google Shape;302;p13"/>
          <p:cNvSpPr txBox="1"/>
          <p:nvPr/>
        </p:nvSpPr>
        <p:spPr>
          <a:xfrm flipH="1">
            <a:off x="4832395" y="3294800"/>
            <a:ext cx="25320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03" name="Google Shape;303;p13"/>
          <p:cNvSpPr/>
          <p:nvPr/>
        </p:nvSpPr>
        <p:spPr>
          <a:xfrm>
            <a:off x="5118903" y="2311554"/>
            <a:ext cx="1972500" cy="885900"/>
          </a:xfrm>
          <a:prstGeom prst="rect">
            <a:avLst/>
          </a:prstGeom>
          <a:noFill/>
          <a:ln cap="flat" cmpd="sng" w="12700">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04" name="Google Shape;304;p13"/>
          <p:cNvSpPr/>
          <p:nvPr/>
        </p:nvSpPr>
        <p:spPr>
          <a:xfrm flipH="1">
            <a:off x="499611" y="3635498"/>
            <a:ext cx="11186100" cy="255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100"/>
              <a:buFont typeface="Arial"/>
              <a:buNone/>
            </a:pPr>
            <a:r>
              <a:rPr b="1" i="0" lang="en-US" sz="1100" u="none" cap="none" strike="noStrike">
                <a:solidFill>
                  <a:srgbClr val="002060"/>
                </a:solidFill>
                <a:latin typeface="Arial Black"/>
                <a:ea typeface="Arial Black"/>
                <a:cs typeface="Arial Black"/>
                <a:sym typeface="Arial Black"/>
              </a:rPr>
              <a:t>SOCIETAL IMPACT &amp; SUSTAINABILITY </a:t>
            </a:r>
            <a:endParaRPr b="0" i="0" sz="1400" u="none" cap="none" strike="noStrike">
              <a:solidFill>
                <a:srgbClr val="000000"/>
              </a:solidFill>
              <a:latin typeface="Arial"/>
              <a:ea typeface="Arial"/>
              <a:cs typeface="Arial"/>
              <a:sym typeface="Arial"/>
            </a:endParaRPr>
          </a:p>
        </p:txBody>
      </p:sp>
      <p:sp>
        <p:nvSpPr>
          <p:cNvPr id="305" name="Google Shape;305;p13"/>
          <p:cNvSpPr/>
          <p:nvPr/>
        </p:nvSpPr>
        <p:spPr>
          <a:xfrm>
            <a:off x="1211547" y="2539210"/>
            <a:ext cx="1884300" cy="369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200"/>
              <a:buFont typeface="Arial Black"/>
              <a:buNone/>
            </a:pPr>
            <a:r>
              <a:rPr b="1" i="0" lang="en-US" sz="1200" u="none" cap="none" strike="noStrike">
                <a:solidFill>
                  <a:srgbClr val="002060"/>
                </a:solidFill>
                <a:latin typeface="Arial Black"/>
                <a:ea typeface="Arial Black"/>
                <a:cs typeface="Arial Black"/>
                <a:sym typeface="Arial Black"/>
              </a:rPr>
              <a:t>CAREER START </a:t>
            </a:r>
            <a:br>
              <a:rPr b="1" i="0" lang="en-US" sz="1200" u="none" cap="none" strike="noStrike">
                <a:solidFill>
                  <a:srgbClr val="002060"/>
                </a:solidFill>
                <a:latin typeface="Arial Black"/>
                <a:ea typeface="Arial Black"/>
                <a:cs typeface="Arial Black"/>
                <a:sym typeface="Arial Black"/>
              </a:rPr>
            </a:br>
            <a:r>
              <a:rPr b="1" i="0" lang="en-US" sz="1200" u="none" cap="none" strike="noStrike">
                <a:solidFill>
                  <a:srgbClr val="002060"/>
                </a:solidFill>
                <a:latin typeface="Arial Black"/>
                <a:ea typeface="Arial Black"/>
                <a:cs typeface="Arial Black"/>
                <a:sym typeface="Arial Black"/>
              </a:rPr>
              <a:t>SUPPORT</a:t>
            </a:r>
            <a:endParaRPr b="0" i="0" sz="1400" u="none" cap="none" strike="noStrike">
              <a:solidFill>
                <a:srgbClr val="000000"/>
              </a:solidFill>
              <a:latin typeface="Arial"/>
              <a:ea typeface="Arial"/>
              <a:cs typeface="Arial"/>
              <a:sym typeface="Arial"/>
            </a:endParaRPr>
          </a:p>
        </p:txBody>
      </p:sp>
      <p:sp>
        <p:nvSpPr>
          <p:cNvPr id="306" name="Google Shape;306;p13"/>
          <p:cNvSpPr/>
          <p:nvPr/>
        </p:nvSpPr>
        <p:spPr>
          <a:xfrm>
            <a:off x="5165739" y="2617096"/>
            <a:ext cx="1884300" cy="369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200"/>
              <a:buFont typeface="Arial Black"/>
              <a:buNone/>
            </a:pPr>
            <a:r>
              <a:rPr b="1" i="0" lang="en-US" sz="1200" u="none" cap="none" strike="noStrike">
                <a:solidFill>
                  <a:srgbClr val="002060"/>
                </a:solidFill>
                <a:latin typeface="Arial Black"/>
                <a:ea typeface="Arial Black"/>
                <a:cs typeface="Arial Black"/>
                <a:sym typeface="Arial Black"/>
              </a:rPr>
              <a:t>DEVELOPMENT &amp; ACADEMIC SUPPORT</a:t>
            </a:r>
            <a:endParaRPr b="0" i="0" sz="1400" u="none" cap="none" strike="noStrike">
              <a:solidFill>
                <a:srgbClr val="000000"/>
              </a:solidFill>
              <a:latin typeface="Arial"/>
              <a:ea typeface="Arial"/>
              <a:cs typeface="Arial"/>
              <a:sym typeface="Arial"/>
            </a:endParaRPr>
          </a:p>
        </p:txBody>
      </p:sp>
      <p:sp>
        <p:nvSpPr>
          <p:cNvPr id="307" name="Google Shape;307;p13"/>
          <p:cNvSpPr/>
          <p:nvPr/>
        </p:nvSpPr>
        <p:spPr>
          <a:xfrm>
            <a:off x="9110145" y="2651186"/>
            <a:ext cx="1884300" cy="184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200"/>
              <a:buFont typeface="Arial Black"/>
              <a:buNone/>
            </a:pPr>
            <a:r>
              <a:rPr b="1" i="0" lang="en-US" sz="1200" u="none" cap="none" strike="noStrike">
                <a:solidFill>
                  <a:srgbClr val="002060"/>
                </a:solidFill>
                <a:latin typeface="Arial Black"/>
                <a:ea typeface="Arial Black"/>
                <a:cs typeface="Arial Black"/>
                <a:sym typeface="Arial Black"/>
              </a:rPr>
              <a:t>SOCIAL INTERACTION</a:t>
            </a:r>
            <a:endParaRPr b="0" i="0" sz="1400" u="none" cap="none" strike="noStrike">
              <a:solidFill>
                <a:srgbClr val="000000"/>
              </a:solidFill>
              <a:latin typeface="Arial"/>
              <a:ea typeface="Arial"/>
              <a:cs typeface="Arial"/>
              <a:sym typeface="Arial"/>
            </a:endParaRPr>
          </a:p>
        </p:txBody>
      </p:sp>
      <p:sp>
        <p:nvSpPr>
          <p:cNvPr id="308" name="Google Shape;308;p13"/>
          <p:cNvSpPr/>
          <p:nvPr/>
        </p:nvSpPr>
        <p:spPr>
          <a:xfrm flipH="1" rot="10800000">
            <a:off x="8917807" y="3200476"/>
            <a:ext cx="2269200" cy="14100"/>
          </a:xfrm>
          <a:custGeom>
            <a:rect b="b" l="l" r="r" t="t"/>
            <a:pathLst>
              <a:path extrusionOk="0" h="120000" w="120000">
                <a:moveTo>
                  <a:pt x="0" y="0"/>
                </a:moveTo>
                <a:lnTo>
                  <a:pt x="8672" y="120000"/>
                </a:lnTo>
                <a:lnTo>
                  <a:pt x="111327" y="120000"/>
                </a:lnTo>
                <a:lnTo>
                  <a:pt x="120000" y="0"/>
                </a:lnTo>
                <a:close/>
              </a:path>
            </a:pathLst>
          </a:custGeom>
          <a:noFill/>
          <a:ln cap="flat" cmpd="sng" w="9525">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9" name="Google Shape;309;p13"/>
          <p:cNvSpPr txBox="1"/>
          <p:nvPr/>
        </p:nvSpPr>
        <p:spPr>
          <a:xfrm flipH="1">
            <a:off x="8917672" y="3200525"/>
            <a:ext cx="2269200" cy="14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10" name="Google Shape;310;p13"/>
          <p:cNvSpPr/>
          <p:nvPr/>
        </p:nvSpPr>
        <p:spPr>
          <a:xfrm rot="-5400000">
            <a:off x="143848" y="5191560"/>
            <a:ext cx="1206000" cy="464100"/>
          </a:xfrm>
          <a:prstGeom prst="rect">
            <a:avLst/>
          </a:prstGeom>
          <a:solidFill>
            <a:srgbClr val="002060"/>
          </a:solidFill>
          <a:ln cap="flat" cmpd="sng" w="9525">
            <a:solidFill>
              <a:srgbClr val="969696"/>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80000"/>
              </a:lnSpc>
              <a:spcBef>
                <a:spcPts val="0"/>
              </a:spcBef>
              <a:spcAft>
                <a:spcPts val="0"/>
              </a:spcAft>
              <a:buClr>
                <a:srgbClr val="FFFFFF"/>
              </a:buClr>
              <a:buSzPts val="275"/>
              <a:buFont typeface="Arial"/>
              <a:buNone/>
            </a:pPr>
            <a:r>
              <a:rPr b="1" i="0" lang="en-US" sz="1100" u="none" cap="none" strike="noStrike">
                <a:solidFill>
                  <a:srgbClr val="FFFFFF"/>
                </a:solidFill>
                <a:latin typeface="Arial Black"/>
                <a:ea typeface="Arial Black"/>
                <a:cs typeface="Arial Black"/>
                <a:sym typeface="Arial Black"/>
              </a:rPr>
              <a:t>PROJECTS</a:t>
            </a:r>
            <a:endParaRPr b="0" i="0" sz="1400" u="none" cap="none" strike="noStrike">
              <a:solidFill>
                <a:srgbClr val="000000"/>
              </a:solidFill>
              <a:latin typeface="Arial"/>
              <a:ea typeface="Arial"/>
              <a:cs typeface="Arial"/>
              <a:sym typeface="Arial"/>
            </a:endParaRPr>
          </a:p>
        </p:txBody>
      </p:sp>
      <p:sp>
        <p:nvSpPr>
          <p:cNvPr id="311" name="Google Shape;311;p13"/>
          <p:cNvSpPr/>
          <p:nvPr/>
        </p:nvSpPr>
        <p:spPr>
          <a:xfrm flipH="1">
            <a:off x="499611" y="3907001"/>
            <a:ext cx="11186100" cy="255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2060"/>
              </a:buClr>
              <a:buSzPts val="1100"/>
              <a:buFont typeface="Arial"/>
              <a:buNone/>
            </a:pPr>
            <a:r>
              <a:rPr b="1" i="0" lang="en-US" sz="1100" u="none" cap="none" strike="noStrike">
                <a:solidFill>
                  <a:srgbClr val="002060"/>
                </a:solidFill>
                <a:latin typeface="Arial Black"/>
                <a:ea typeface="Arial Black"/>
                <a:cs typeface="Arial Black"/>
                <a:sym typeface="Arial Black"/>
              </a:rPr>
              <a:t>ACTIVE MEMBERS AND THEIR PERSONAL AND PROFESSIONAL DEVELOPMENT</a:t>
            </a:r>
            <a:endParaRPr b="1" i="0" sz="1100" u="none" cap="none" strike="noStrike">
              <a:solidFill>
                <a:srgbClr val="002060"/>
              </a:solidFill>
              <a:latin typeface="Arial Black"/>
              <a:ea typeface="Arial Black"/>
              <a:cs typeface="Arial Black"/>
              <a:sym typeface="Arial Black"/>
            </a:endParaRPr>
          </a:p>
        </p:txBody>
      </p:sp>
      <p:sp>
        <p:nvSpPr>
          <p:cNvPr id="312" name="Google Shape;312;p13"/>
          <p:cNvSpPr/>
          <p:nvPr/>
        </p:nvSpPr>
        <p:spPr>
          <a:xfrm flipH="1">
            <a:off x="506533" y="3382511"/>
            <a:ext cx="11186100" cy="255300"/>
          </a:xfrm>
          <a:prstGeom prst="rect">
            <a:avLst/>
          </a:prstGeom>
          <a:noFill/>
          <a:ln cap="flat" cmpd="sng" w="9525">
            <a:solidFill>
              <a:srgbClr val="BFBFBF"/>
            </a:solidFill>
            <a:prstDash val="solid"/>
            <a:miter lim="8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2060"/>
                </a:solidFill>
                <a:latin typeface="Arial Black"/>
                <a:ea typeface="Arial Black"/>
                <a:cs typeface="Arial Black"/>
                <a:sym typeface="Arial Black"/>
              </a:rPr>
              <a:t>DIVERSITY &amp; INCLUSION</a:t>
            </a:r>
            <a:endParaRPr b="0" i="0" sz="1100" u="none" cap="none" strike="noStrike">
              <a:solidFill>
                <a:srgbClr val="000000"/>
              </a:solidFill>
              <a:latin typeface="Arial"/>
              <a:ea typeface="Arial"/>
              <a:cs typeface="Arial"/>
              <a:sym typeface="Arial"/>
            </a:endParaRPr>
          </a:p>
        </p:txBody>
      </p:sp>
      <p:sp>
        <p:nvSpPr>
          <p:cNvPr id="313" name="Google Shape;313;p13"/>
          <p:cNvSpPr/>
          <p:nvPr/>
        </p:nvSpPr>
        <p:spPr>
          <a:xfrm>
            <a:off x="946517" y="4820610"/>
            <a:ext cx="10725300" cy="12060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14" name="Google Shape;314;p13"/>
          <p:cNvSpPr txBox="1"/>
          <p:nvPr/>
        </p:nvSpPr>
        <p:spPr>
          <a:xfrm>
            <a:off x="1533819" y="4820433"/>
            <a:ext cx="1571700" cy="1183800"/>
          </a:xfrm>
          <a:prstGeom prst="rect">
            <a:avLst/>
          </a:prstGeom>
          <a:solidFill>
            <a:srgbClr val="FFFFFF"/>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242057"/>
              </a:buClr>
              <a:buSzPts val="900"/>
              <a:buFont typeface="Arial"/>
              <a:buNone/>
            </a:pPr>
            <a:r>
              <a:rPr b="0" i="0" lang="en-US" sz="900" u="none" cap="none" strike="noStrike">
                <a:solidFill>
                  <a:srgbClr val="002060"/>
                </a:solidFill>
                <a:latin typeface="Arial"/>
                <a:ea typeface="Arial"/>
                <a:cs typeface="Arial"/>
                <a:sym typeface="Arial"/>
              </a:rPr>
              <a:t>Fulfilling current RSM student needs by reviewing and changing STAR’s portfolio of events</a:t>
            </a:r>
            <a:endParaRPr b="0" i="0" sz="900" u="none" cap="none" strike="noStrike">
              <a:solidFill>
                <a:srgbClr val="002060"/>
              </a:solidFill>
              <a:latin typeface="Arial"/>
              <a:ea typeface="Arial"/>
              <a:cs typeface="Arial"/>
              <a:sym typeface="Arial"/>
            </a:endParaRPr>
          </a:p>
        </p:txBody>
      </p:sp>
      <p:sp>
        <p:nvSpPr>
          <p:cNvPr id="315" name="Google Shape;315;p13"/>
          <p:cNvSpPr txBox="1"/>
          <p:nvPr/>
        </p:nvSpPr>
        <p:spPr>
          <a:xfrm>
            <a:off x="7956325" y="4820341"/>
            <a:ext cx="1571700" cy="1205976"/>
          </a:xfrm>
          <a:prstGeom prst="rect">
            <a:avLst/>
          </a:prstGeom>
          <a:solidFill>
            <a:srgbClr val="FFFFFF"/>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900" u="none" cap="none" strike="noStrike">
                <a:solidFill>
                  <a:srgbClr val="002060"/>
                </a:solidFill>
                <a:latin typeface="Arial"/>
                <a:ea typeface="Arial"/>
                <a:cs typeface="Arial"/>
                <a:sym typeface="Arial"/>
              </a:rPr>
              <a:t>Increasing the value of the academic pillar by expanding academic offerings tailored to </a:t>
            </a:r>
            <a:r>
              <a:rPr b="0" i="0" lang="en-US" sz="900" u="none" cap="none" strike="noStrike">
                <a:solidFill>
                  <a:srgbClr val="002060"/>
                </a:solidFill>
                <a:latin typeface="Arial"/>
                <a:ea typeface="Arial"/>
                <a:cs typeface="Arial"/>
                <a:sym typeface="Arial"/>
                <a:extLst>
                  <a:ext uri="http://customooxmlschemas.google.com/">
                    <go:slidesCustomData xmlns:go="http://customooxmlschemas.google.com/" textRoundtripDataId="18"/>
                  </a:ext>
                </a:extLst>
              </a:rPr>
              <a:t>student needs</a:t>
            </a:r>
            <a:endParaRPr b="0" i="0" sz="900" u="none" cap="none" strike="noStrike">
              <a:solidFill>
                <a:srgbClr val="002060"/>
              </a:solidFill>
              <a:latin typeface="Arial"/>
              <a:ea typeface="Arial"/>
              <a:cs typeface="Arial"/>
              <a:sym typeface="Arial"/>
            </a:endParaRPr>
          </a:p>
        </p:txBody>
      </p:sp>
      <p:grpSp>
        <p:nvGrpSpPr>
          <p:cNvPr id="316" name="Google Shape;316;p13"/>
          <p:cNvGrpSpPr/>
          <p:nvPr/>
        </p:nvGrpSpPr>
        <p:grpSpPr>
          <a:xfrm>
            <a:off x="5333850" y="4842595"/>
            <a:ext cx="2047559" cy="1183828"/>
            <a:chOff x="6145049" y="5725413"/>
            <a:chExt cx="2210232" cy="885900"/>
          </a:xfrm>
        </p:grpSpPr>
        <p:sp>
          <p:nvSpPr>
            <p:cNvPr id="317" name="Google Shape;317;p13"/>
            <p:cNvSpPr txBox="1"/>
            <p:nvPr/>
          </p:nvSpPr>
          <p:spPr>
            <a:xfrm>
              <a:off x="6536981" y="5725413"/>
              <a:ext cx="1818300" cy="885900"/>
            </a:xfrm>
            <a:prstGeom prst="rect">
              <a:avLst/>
            </a:prstGeom>
            <a:solidFill>
              <a:srgbClr val="FFFFFF"/>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en-US" sz="900" u="none" cap="none" strike="noStrike">
                  <a:solidFill>
                    <a:srgbClr val="242057"/>
                  </a:solidFill>
                  <a:latin typeface="Arial"/>
                  <a:ea typeface="Arial"/>
                  <a:cs typeface="Arial"/>
                  <a:sym typeface="Arial"/>
                </a:rPr>
                <a:t> Improving effectiveness of the fulltime recruitment process by optimizing and integrating its responsibilities into one of the board functions</a:t>
              </a:r>
              <a:endParaRPr b="0" i="0" sz="900" u="none" cap="none" strike="noStrike">
                <a:solidFill>
                  <a:srgbClr val="002060"/>
                </a:solidFill>
                <a:latin typeface="Arial"/>
                <a:ea typeface="Arial"/>
                <a:cs typeface="Arial"/>
                <a:sym typeface="Arial"/>
              </a:endParaRPr>
            </a:p>
          </p:txBody>
        </p:sp>
        <p:sp>
          <p:nvSpPr>
            <p:cNvPr id="318" name="Google Shape;318;p13"/>
            <p:cNvSpPr/>
            <p:nvPr/>
          </p:nvSpPr>
          <p:spPr>
            <a:xfrm>
              <a:off x="6145049" y="5905241"/>
              <a:ext cx="501000" cy="45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Black"/>
                <a:buNone/>
              </a:pPr>
              <a:r>
                <a:rPr b="0" i="0" lang="en-US" sz="1800" u="none" cap="none" strike="noStrike">
                  <a:solidFill>
                    <a:srgbClr val="FFFFFF"/>
                  </a:solidFill>
                  <a:latin typeface="Arial Black"/>
                  <a:ea typeface="Arial Black"/>
                  <a:cs typeface="Arial Black"/>
                  <a:sym typeface="Arial Black"/>
                </a:rPr>
                <a:t>3</a:t>
              </a:r>
              <a:endParaRPr b="0" i="0" sz="1400" u="none" cap="none" strike="noStrike">
                <a:solidFill>
                  <a:srgbClr val="000000"/>
                </a:solidFill>
                <a:latin typeface="Arial"/>
                <a:ea typeface="Arial"/>
                <a:cs typeface="Arial"/>
                <a:sym typeface="Arial"/>
              </a:endParaRPr>
            </a:p>
          </p:txBody>
        </p:sp>
      </p:grpSp>
      <p:sp>
        <p:nvSpPr>
          <p:cNvPr id="319" name="Google Shape;319;p13"/>
          <p:cNvSpPr txBox="1"/>
          <p:nvPr/>
        </p:nvSpPr>
        <p:spPr>
          <a:xfrm>
            <a:off x="3663475" y="4820350"/>
            <a:ext cx="1571700" cy="1183800"/>
          </a:xfrm>
          <a:prstGeom prst="rect">
            <a:avLst/>
          </a:prstGeom>
          <a:solidFill>
            <a:srgbClr val="FFFFFF"/>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US" sz="900" u="none" cap="none" strike="noStrike">
                <a:solidFill>
                  <a:srgbClr val="242057"/>
                </a:solidFill>
                <a:latin typeface="Arial"/>
                <a:ea typeface="Arial"/>
                <a:cs typeface="Arial"/>
                <a:sym typeface="Arial"/>
              </a:rPr>
              <a:t>Increasing brand awareness and strengthen student engagement</a:t>
            </a:r>
            <a:endParaRPr b="0" i="0" sz="900" u="none" cap="none" strike="noStrike">
              <a:solidFill>
                <a:srgbClr val="242057"/>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900" u="none" cap="none" strike="noStrike">
              <a:solidFill>
                <a:srgbClr val="242057"/>
              </a:solidFill>
              <a:latin typeface="Arial"/>
              <a:ea typeface="Arial"/>
              <a:cs typeface="Arial"/>
              <a:sym typeface="Arial"/>
            </a:endParaRPr>
          </a:p>
        </p:txBody>
      </p:sp>
      <p:sp>
        <p:nvSpPr>
          <p:cNvPr id="320" name="Google Shape;320;p13"/>
          <p:cNvSpPr txBox="1"/>
          <p:nvPr/>
        </p:nvSpPr>
        <p:spPr>
          <a:xfrm>
            <a:off x="10089925" y="4842548"/>
            <a:ext cx="1571700" cy="1183800"/>
          </a:xfrm>
          <a:prstGeom prst="rect">
            <a:avLst/>
          </a:prstGeom>
          <a:solidFill>
            <a:srgbClr val="FFFFFF"/>
          </a:solidFill>
          <a:ln cap="flat" cmpd="sng" w="9525">
            <a:solidFill>
              <a:srgbClr val="00206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900"/>
              <a:buFont typeface="Arial"/>
              <a:buNone/>
            </a:pPr>
            <a:r>
              <a:rPr b="0" i="0" lang="en-US" sz="900" u="none" cap="none" strike="noStrike">
                <a:solidFill>
                  <a:srgbClr val="242057"/>
                </a:solidFill>
                <a:latin typeface="Arial"/>
                <a:ea typeface="Arial"/>
                <a:cs typeface="Arial"/>
                <a:sym typeface="Arial"/>
              </a:rPr>
              <a:t>Ensuring  part-time committees are utilized to their full potential by improving the committee knowledge transfer via updated whitebooks and better onboarding</a:t>
            </a:r>
            <a:endParaRPr b="0" i="0" sz="900" u="none" cap="none" strike="noStrike">
              <a:solidFill>
                <a:srgbClr val="242057"/>
              </a:solidFill>
              <a:latin typeface="Arial"/>
              <a:ea typeface="Arial"/>
              <a:cs typeface="Arial"/>
              <a:sym typeface="Arial"/>
            </a:endParaRPr>
          </a:p>
        </p:txBody>
      </p:sp>
      <p:sp>
        <p:nvSpPr>
          <p:cNvPr id="321" name="Google Shape;321;p13"/>
          <p:cNvSpPr/>
          <p:nvPr/>
        </p:nvSpPr>
        <p:spPr>
          <a:xfrm>
            <a:off x="3279100" y="5111638"/>
            <a:ext cx="464100" cy="6012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Black"/>
              <a:buNone/>
            </a:pPr>
            <a:r>
              <a:rPr b="0" i="0" lang="en-US" sz="1800" u="none" cap="none" strike="noStrike">
                <a:solidFill>
                  <a:srgbClr val="FFFFFF"/>
                </a:solidFill>
                <a:latin typeface="Arial Black"/>
                <a:ea typeface="Arial Black"/>
                <a:cs typeface="Arial Black"/>
                <a:sym typeface="Arial Black"/>
              </a:rPr>
              <a:t>2</a:t>
            </a:r>
            <a:endParaRPr b="0" i="0" sz="1800" u="none" cap="none" strike="noStrike">
              <a:solidFill>
                <a:srgbClr val="FFFFFF"/>
              </a:solidFill>
              <a:latin typeface="Arial Black"/>
              <a:ea typeface="Arial Black"/>
              <a:cs typeface="Arial Black"/>
              <a:sym typeface="Arial Black"/>
            </a:endParaRPr>
          </a:p>
        </p:txBody>
      </p:sp>
      <p:sp>
        <p:nvSpPr>
          <p:cNvPr id="322" name="Google Shape;322;p13"/>
          <p:cNvSpPr/>
          <p:nvPr/>
        </p:nvSpPr>
        <p:spPr>
          <a:xfrm>
            <a:off x="1165800" y="5111650"/>
            <a:ext cx="464100" cy="6012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Black"/>
              <a:buNone/>
            </a:pPr>
            <a:r>
              <a:rPr b="0" i="0" lang="en-US" sz="1800" u="none" cap="none" strike="noStrike">
                <a:solidFill>
                  <a:srgbClr val="FFFFFF"/>
                </a:solidFill>
                <a:latin typeface="Arial Black"/>
                <a:ea typeface="Arial Black"/>
                <a:cs typeface="Arial Black"/>
                <a:sym typeface="Arial Black"/>
              </a:rPr>
              <a:t>1</a:t>
            </a:r>
            <a:endParaRPr b="0" i="0" sz="1400" u="none" cap="none" strike="noStrike">
              <a:solidFill>
                <a:srgbClr val="000000"/>
              </a:solidFill>
              <a:latin typeface="Arial"/>
              <a:ea typeface="Arial"/>
              <a:cs typeface="Arial"/>
              <a:sym typeface="Arial"/>
            </a:endParaRPr>
          </a:p>
        </p:txBody>
      </p:sp>
      <p:sp>
        <p:nvSpPr>
          <p:cNvPr id="323" name="Google Shape;323;p13"/>
          <p:cNvSpPr/>
          <p:nvPr/>
        </p:nvSpPr>
        <p:spPr>
          <a:xfrm>
            <a:off x="7580075" y="5111650"/>
            <a:ext cx="464100" cy="6012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Black"/>
              <a:buNone/>
            </a:pPr>
            <a:r>
              <a:rPr b="0" i="0" lang="en-US" sz="1800" u="none" cap="none" strike="noStrike">
                <a:solidFill>
                  <a:srgbClr val="FFFFFF"/>
                </a:solidFill>
                <a:latin typeface="Arial Black"/>
                <a:ea typeface="Arial Black"/>
                <a:cs typeface="Arial Black"/>
                <a:sym typeface="Arial Black"/>
              </a:rPr>
              <a:t>4</a:t>
            </a:r>
            <a:endParaRPr b="0" i="0" sz="1400" u="none" cap="none" strike="noStrike">
              <a:solidFill>
                <a:srgbClr val="000000"/>
              </a:solidFill>
              <a:latin typeface="Arial"/>
              <a:ea typeface="Arial"/>
              <a:cs typeface="Arial"/>
              <a:sym typeface="Arial"/>
            </a:endParaRPr>
          </a:p>
        </p:txBody>
      </p:sp>
      <p:sp>
        <p:nvSpPr>
          <p:cNvPr id="324" name="Google Shape;324;p13"/>
          <p:cNvSpPr/>
          <p:nvPr/>
        </p:nvSpPr>
        <p:spPr>
          <a:xfrm>
            <a:off x="9748725" y="5111650"/>
            <a:ext cx="464100" cy="6012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Black"/>
              <a:buNone/>
            </a:pPr>
            <a:r>
              <a:rPr b="0" i="0" lang="en-US" sz="1800" u="none" cap="none" strike="noStrike">
                <a:solidFill>
                  <a:srgbClr val="FFFFFF"/>
                </a:solidFill>
                <a:latin typeface="Arial Black"/>
                <a:ea typeface="Arial Black"/>
                <a:cs typeface="Arial Black"/>
                <a:sym typeface="Arial Black"/>
              </a:rPr>
              <a:t>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4"/>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30" name="Google Shape;330;p14"/>
          <p:cNvSpPr txBox="1"/>
          <p:nvPr/>
        </p:nvSpPr>
        <p:spPr>
          <a:xfrm>
            <a:off x="371475" y="452596"/>
            <a:ext cx="11449049" cy="699404"/>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3000"/>
              <a:buFont typeface="Arial Black"/>
              <a:buNone/>
            </a:pPr>
            <a:r>
              <a:rPr b="1" i="0" lang="en-US" sz="2400" u="none" cap="none" strike="noStrike">
                <a:solidFill>
                  <a:srgbClr val="002060"/>
                </a:solidFill>
                <a:latin typeface="Arial Black"/>
                <a:ea typeface="Arial Black"/>
                <a:cs typeface="Arial Black"/>
                <a:sym typeface="Arial Black"/>
                <a:extLst>
                  <a:ext uri="http://customooxmlschemas.google.com/">
                    <go:slidesCustomData xmlns:go="http://customooxmlschemas.google.com/" textRoundtripDataId="19"/>
                  </a:ext>
                </a:extLst>
              </a:rPr>
              <a:t>THE</a:t>
            </a:r>
            <a:r>
              <a:rPr b="1" i="0" lang="en-US" sz="2400" u="none" cap="none" strike="noStrike">
                <a:solidFill>
                  <a:srgbClr val="002060"/>
                </a:solidFill>
                <a:latin typeface="Arial Black"/>
                <a:ea typeface="Arial Black"/>
                <a:cs typeface="Arial Black"/>
                <a:sym typeface="Arial Black"/>
              </a:rPr>
              <a:t> OBJECTIVE OF EACH VALUE DRIVER IS TO REALIZE </a:t>
            </a:r>
            <a:r>
              <a:rPr b="1" i="0" lang="en-US" sz="2400" u="none" cap="none" strike="noStrike">
                <a:solidFill>
                  <a:srgbClr val="002060"/>
                </a:solidFill>
                <a:latin typeface="Arial Black"/>
                <a:ea typeface="Arial Black"/>
                <a:cs typeface="Arial Black"/>
                <a:sym typeface="Arial Black"/>
                <a:extLst>
                  <a:ext uri="http://customooxmlschemas.google.com/">
                    <go:slidesCustomData xmlns:go="http://customooxmlschemas.google.com/" textRoundtripDataId="20"/>
                  </a:ext>
                </a:extLst>
              </a:rPr>
              <a:t>THE LONG TERM AMBITIONS</a:t>
            </a:r>
            <a:endParaRPr b="0" i="0" sz="1400" u="none" cap="none" strike="noStrike">
              <a:solidFill>
                <a:srgbClr val="000000"/>
              </a:solidFill>
              <a:latin typeface="Arial"/>
              <a:ea typeface="Arial"/>
              <a:cs typeface="Arial"/>
              <a:sym typeface="Arial"/>
            </a:endParaRPr>
          </a:p>
        </p:txBody>
      </p:sp>
      <p:sp>
        <p:nvSpPr>
          <p:cNvPr id="331" name="Google Shape;331;p14"/>
          <p:cNvSpPr/>
          <p:nvPr/>
        </p:nvSpPr>
        <p:spPr>
          <a:xfrm>
            <a:off x="9728132" y="1304289"/>
            <a:ext cx="720000" cy="72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https://d30y9cdsu7xlg0.cloudfront.net/png/960181-200.png" id="332" name="Google Shape;332;p14"/>
          <p:cNvPicPr preferRelativeResize="0"/>
          <p:nvPr/>
        </p:nvPicPr>
        <p:blipFill rotWithShape="1">
          <a:blip r:embed="rId4">
            <a:alphaModFix/>
          </a:blip>
          <a:srcRect b="0" l="0" r="0" t="0"/>
          <a:stretch/>
        </p:blipFill>
        <p:spPr>
          <a:xfrm>
            <a:off x="9908132" y="1484289"/>
            <a:ext cx="360000" cy="360000"/>
          </a:xfrm>
          <a:prstGeom prst="rect">
            <a:avLst/>
          </a:prstGeom>
          <a:noFill/>
          <a:ln>
            <a:noFill/>
          </a:ln>
        </p:spPr>
      </p:pic>
      <p:sp>
        <p:nvSpPr>
          <p:cNvPr id="333" name="Google Shape;333;p14"/>
          <p:cNvSpPr/>
          <p:nvPr/>
        </p:nvSpPr>
        <p:spPr>
          <a:xfrm>
            <a:off x="5742077" y="1304289"/>
            <a:ext cx="720000" cy="72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https://d30y9cdsu7xlg0.cloudfront.net/png/174791-200.png" id="334" name="Google Shape;334;p14"/>
          <p:cNvPicPr preferRelativeResize="0"/>
          <p:nvPr/>
        </p:nvPicPr>
        <p:blipFill rotWithShape="1">
          <a:blip r:embed="rId5">
            <a:alphaModFix/>
          </a:blip>
          <a:srcRect b="0" l="0" r="0" t="0"/>
          <a:stretch/>
        </p:blipFill>
        <p:spPr>
          <a:xfrm>
            <a:off x="5899930" y="1473275"/>
            <a:ext cx="404295" cy="382028"/>
          </a:xfrm>
          <a:prstGeom prst="rect">
            <a:avLst/>
          </a:prstGeom>
          <a:noFill/>
          <a:ln>
            <a:noFill/>
          </a:ln>
        </p:spPr>
      </p:pic>
      <p:sp>
        <p:nvSpPr>
          <p:cNvPr id="335" name="Google Shape;335;p14"/>
          <p:cNvSpPr/>
          <p:nvPr/>
        </p:nvSpPr>
        <p:spPr>
          <a:xfrm>
            <a:off x="4369685" y="2024289"/>
            <a:ext cx="3464784" cy="38202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CURRENT SITUATION</a:t>
            </a:r>
            <a:endParaRPr b="0" i="0" sz="1400" u="none" cap="none" strike="noStrike">
              <a:solidFill>
                <a:srgbClr val="000000"/>
              </a:solidFill>
              <a:latin typeface="Arial"/>
              <a:ea typeface="Arial"/>
              <a:cs typeface="Arial"/>
              <a:sym typeface="Arial"/>
            </a:endParaRPr>
          </a:p>
        </p:txBody>
      </p:sp>
      <p:sp>
        <p:nvSpPr>
          <p:cNvPr id="336" name="Google Shape;336;p14"/>
          <p:cNvSpPr/>
          <p:nvPr/>
        </p:nvSpPr>
        <p:spPr>
          <a:xfrm>
            <a:off x="8355740" y="2024289"/>
            <a:ext cx="3464784" cy="41549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TARGET SITUATION</a:t>
            </a:r>
            <a:endParaRPr b="0" i="0" sz="1400" u="none" cap="none" strike="noStrike">
              <a:solidFill>
                <a:srgbClr val="000000"/>
              </a:solidFill>
              <a:latin typeface="Arial"/>
              <a:ea typeface="Arial"/>
              <a:cs typeface="Arial"/>
              <a:sym typeface="Arial"/>
            </a:endParaRPr>
          </a:p>
        </p:txBody>
      </p:sp>
      <p:sp>
        <p:nvSpPr>
          <p:cNvPr id="337" name="Google Shape;337;p14"/>
          <p:cNvSpPr/>
          <p:nvPr/>
        </p:nvSpPr>
        <p:spPr>
          <a:xfrm>
            <a:off x="371475" y="2649925"/>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2060"/>
              </a:solidFill>
              <a:latin typeface="Arial Narrow"/>
              <a:ea typeface="Arial Narrow"/>
              <a:cs typeface="Arial Narrow"/>
              <a:sym typeface="Arial Narrow"/>
            </a:endParaRPr>
          </a:p>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002060"/>
              </a:solidFill>
              <a:latin typeface="Arial Narrow"/>
              <a:ea typeface="Arial Narrow"/>
              <a:cs typeface="Arial Narrow"/>
              <a:sym typeface="Arial Narrow"/>
            </a:endParaRPr>
          </a:p>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Fulfilling current RSM student needs by reviewing and changing STAR’s portfolio of events</a:t>
            </a:r>
            <a:endParaRPr b="0" i="0" sz="1300" u="none" cap="none" strike="noStrike">
              <a:solidFill>
                <a:srgbClr val="002060"/>
              </a:solidFill>
              <a:latin typeface="Arial Narrow"/>
              <a:ea typeface="Arial Narrow"/>
              <a:cs typeface="Arial Narrow"/>
              <a:sym typeface="Arial Narrow"/>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2060"/>
              </a:solidFill>
              <a:latin typeface="Arial Narrow"/>
              <a:ea typeface="Arial Narrow"/>
              <a:cs typeface="Arial Narrow"/>
              <a:sym typeface="Arial Narrow"/>
            </a:endParaRPr>
          </a:p>
          <a:p>
            <a:pPr indent="0" lvl="0" marL="0" marR="0" rtl="0" algn="ctr">
              <a:lnSpc>
                <a:spcPct val="100000"/>
              </a:lnSpc>
              <a:spcBef>
                <a:spcPts val="0"/>
              </a:spcBef>
              <a:spcAft>
                <a:spcPts val="0"/>
              </a:spcAft>
              <a:buClr>
                <a:srgbClr val="002060"/>
              </a:buClr>
              <a:buSzPts val="1400"/>
              <a:buFont typeface="Arial Narrow"/>
              <a:buNone/>
            </a:pPr>
            <a:r>
              <a:t/>
            </a:r>
            <a:endParaRPr b="0" i="0" sz="1400" u="none" cap="none" strike="noStrike">
              <a:solidFill>
                <a:srgbClr val="002060"/>
              </a:solidFill>
              <a:latin typeface="Arial Narrow"/>
              <a:ea typeface="Arial Narrow"/>
              <a:cs typeface="Arial Narrow"/>
              <a:sym typeface="Arial Narrow"/>
            </a:endParaRPr>
          </a:p>
        </p:txBody>
      </p:sp>
      <p:sp>
        <p:nvSpPr>
          <p:cNvPr id="338" name="Google Shape;338;p14"/>
          <p:cNvSpPr/>
          <p:nvPr/>
        </p:nvSpPr>
        <p:spPr>
          <a:xfrm>
            <a:off x="4363563" y="2649913"/>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STAR offers a wide range of events that could be further aligned with changing student needs.</a:t>
            </a:r>
            <a:endParaRPr b="0" i="0" sz="1300" u="none" cap="none" strike="noStrike">
              <a:solidFill>
                <a:schemeClr val="dk1"/>
              </a:solidFill>
              <a:latin typeface="Arial"/>
              <a:ea typeface="Arial"/>
              <a:cs typeface="Arial"/>
              <a:sym typeface="Arial"/>
            </a:endParaRPr>
          </a:p>
        </p:txBody>
      </p:sp>
      <p:sp>
        <p:nvSpPr>
          <p:cNvPr id="339" name="Google Shape;339;p14"/>
          <p:cNvSpPr/>
          <p:nvPr/>
        </p:nvSpPr>
        <p:spPr>
          <a:xfrm>
            <a:off x="8355750" y="2649925"/>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C</a:t>
            </a:r>
            <a:r>
              <a:rPr b="0" i="0" lang="en-US" sz="1300" u="none" cap="none" strike="noStrike">
                <a:solidFill>
                  <a:schemeClr val="dk1"/>
                </a:solidFill>
                <a:latin typeface="Arial"/>
                <a:ea typeface="Arial"/>
                <a:cs typeface="Arial"/>
                <a:sym typeface="Arial"/>
                <a:extLst>
                  <a:ext uri="http://customooxmlschemas.google.com/">
                    <go:slidesCustomData xmlns:go="http://customooxmlschemas.google.com/" textRoundtripDataId="21"/>
                  </a:ext>
                </a:extLst>
              </a:rPr>
              <a:t>ommittees and events are tailored to meet the needs of RSM students</a:t>
            </a:r>
            <a:endParaRPr b="0" i="0" sz="1300" u="none" cap="none" strike="noStrike">
              <a:solidFill>
                <a:schemeClr val="dk1"/>
              </a:solidFill>
              <a:latin typeface="Arial"/>
              <a:ea typeface="Arial"/>
              <a:cs typeface="Arial"/>
              <a:sym typeface="Arial"/>
            </a:endParaRPr>
          </a:p>
        </p:txBody>
      </p:sp>
      <p:sp>
        <p:nvSpPr>
          <p:cNvPr id="340" name="Google Shape;340;p14"/>
          <p:cNvSpPr/>
          <p:nvPr/>
        </p:nvSpPr>
        <p:spPr>
          <a:xfrm>
            <a:off x="4363562" y="3969138"/>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Due to increasing competition from other associations, STAR is less visible as the official RSM study association</a:t>
            </a:r>
            <a:endParaRPr b="0" i="0" sz="1300" u="none" cap="none" strike="noStrike">
              <a:solidFill>
                <a:schemeClr val="dk1"/>
              </a:solidFill>
              <a:latin typeface="Arial"/>
              <a:ea typeface="Arial"/>
              <a:cs typeface="Arial"/>
              <a:sym typeface="Arial"/>
            </a:endParaRPr>
          </a:p>
        </p:txBody>
      </p:sp>
      <p:sp>
        <p:nvSpPr>
          <p:cNvPr id="341" name="Google Shape;341;p14"/>
          <p:cNvSpPr/>
          <p:nvPr/>
        </p:nvSpPr>
        <p:spPr>
          <a:xfrm>
            <a:off x="8355775" y="39691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Increase awareness among all RSM students of the unique value that STAR offers them</a:t>
            </a:r>
            <a:endParaRPr b="0" i="0" sz="1300" u="none" cap="none" strike="noStrike">
              <a:solidFill>
                <a:schemeClr val="dk1"/>
              </a:solidFill>
              <a:latin typeface="Arial"/>
              <a:ea typeface="Arial"/>
              <a:cs typeface="Arial"/>
              <a:sym typeface="Arial"/>
            </a:endParaRPr>
          </a:p>
        </p:txBody>
      </p:sp>
      <p:sp>
        <p:nvSpPr>
          <p:cNvPr id="342" name="Google Shape;342;p14"/>
          <p:cNvSpPr/>
          <p:nvPr/>
        </p:nvSpPr>
        <p:spPr>
          <a:xfrm>
            <a:off x="4363688" y="5379538"/>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There is potential to further improve awareness of full-time opportunities for RSM students</a:t>
            </a:r>
            <a:endParaRPr b="0" i="0" sz="1300" u="none" cap="none" strike="noStrike">
              <a:solidFill>
                <a:schemeClr val="dk1"/>
              </a:solidFill>
              <a:latin typeface="Arial"/>
              <a:ea typeface="Arial"/>
              <a:cs typeface="Arial"/>
              <a:sym typeface="Arial"/>
            </a:endParaRPr>
          </a:p>
        </p:txBody>
      </p:sp>
      <p:sp>
        <p:nvSpPr>
          <p:cNvPr id="343" name="Google Shape;343;p14"/>
          <p:cNvSpPr/>
          <p:nvPr/>
        </p:nvSpPr>
        <p:spPr>
          <a:xfrm>
            <a:off x="8355750" y="53795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extLst>
                  <a:ext uri="http://customooxmlschemas.google.com/">
                    <go:slidesCustomData xmlns:go="http://customooxmlschemas.google.com/" textRoundtripDataId="22"/>
                  </a:ext>
                </a:extLst>
              </a:rPr>
              <a:t>Restructuring the tasks and functions of the board to improve responsibility, focus, and clarity for the full time recruitment process</a:t>
            </a:r>
            <a:endParaRPr b="0" i="0" sz="1300" u="none" cap="none" strike="noStrike">
              <a:solidFill>
                <a:schemeClr val="dk1"/>
              </a:solidFill>
              <a:latin typeface="Arial"/>
              <a:ea typeface="Arial"/>
              <a:cs typeface="Arial"/>
              <a:sym typeface="Arial"/>
            </a:endParaRPr>
          </a:p>
        </p:txBody>
      </p:sp>
      <p:sp>
        <p:nvSpPr>
          <p:cNvPr id="344" name="Google Shape;344;p14"/>
          <p:cNvSpPr/>
          <p:nvPr/>
        </p:nvSpPr>
        <p:spPr>
          <a:xfrm>
            <a:off x="371475" y="2024289"/>
            <a:ext cx="3464700" cy="38190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VALUE DRIVER</a:t>
            </a:r>
            <a:endParaRPr b="0" i="0" sz="1400" u="none" cap="none" strike="noStrike">
              <a:solidFill>
                <a:srgbClr val="000000"/>
              </a:solidFill>
              <a:latin typeface="Arial"/>
              <a:ea typeface="Arial"/>
              <a:cs typeface="Arial"/>
              <a:sym typeface="Arial"/>
            </a:endParaRPr>
          </a:p>
        </p:txBody>
      </p:sp>
      <p:sp>
        <p:nvSpPr>
          <p:cNvPr id="345" name="Google Shape;345;p14"/>
          <p:cNvSpPr/>
          <p:nvPr/>
        </p:nvSpPr>
        <p:spPr>
          <a:xfrm>
            <a:off x="191475" y="2515225"/>
            <a:ext cx="360000" cy="360000"/>
          </a:xfrm>
          <a:prstGeom prst="ellipse">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Arial Black"/>
                <a:ea typeface="Arial Black"/>
                <a:cs typeface="Arial Black"/>
                <a:sym typeface="Arial Black"/>
              </a:rPr>
              <a:t>1</a:t>
            </a:r>
            <a:endParaRPr b="0" i="0" sz="1400" u="none" cap="none" strike="noStrike">
              <a:solidFill>
                <a:srgbClr val="000000"/>
              </a:solidFill>
              <a:latin typeface="Arial"/>
              <a:ea typeface="Arial"/>
              <a:cs typeface="Arial"/>
              <a:sym typeface="Arial"/>
            </a:endParaRPr>
          </a:p>
        </p:txBody>
      </p:sp>
      <p:sp>
        <p:nvSpPr>
          <p:cNvPr id="346" name="Google Shape;346;p14"/>
          <p:cNvSpPr/>
          <p:nvPr/>
        </p:nvSpPr>
        <p:spPr>
          <a:xfrm>
            <a:off x="371475" y="39691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1400"/>
              <a:buFont typeface="Arial Narrow"/>
              <a:buNone/>
            </a:pPr>
            <a:r>
              <a:rPr b="0" i="0" lang="en-US" sz="1300" u="none" cap="none" strike="noStrike">
                <a:solidFill>
                  <a:schemeClr val="dk1"/>
                </a:solidFill>
                <a:latin typeface="Arial"/>
                <a:ea typeface="Arial"/>
                <a:cs typeface="Arial"/>
                <a:sym typeface="Arial"/>
              </a:rPr>
              <a:t>Increasing brand awareness and strengthen student engagement</a:t>
            </a:r>
            <a:endParaRPr b="0" i="0" sz="1300" u="none" cap="none" strike="noStrike">
              <a:solidFill>
                <a:schemeClr val="dk1"/>
              </a:solidFill>
              <a:latin typeface="Arial"/>
              <a:ea typeface="Arial"/>
              <a:cs typeface="Arial"/>
              <a:sym typeface="Arial"/>
            </a:endParaRPr>
          </a:p>
        </p:txBody>
      </p:sp>
      <p:sp>
        <p:nvSpPr>
          <p:cNvPr id="347" name="Google Shape;347;p14"/>
          <p:cNvSpPr/>
          <p:nvPr/>
        </p:nvSpPr>
        <p:spPr>
          <a:xfrm>
            <a:off x="191475" y="3786649"/>
            <a:ext cx="360000" cy="360000"/>
          </a:xfrm>
          <a:prstGeom prst="ellipse">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Arial Black"/>
                <a:ea typeface="Arial Black"/>
                <a:cs typeface="Arial Black"/>
                <a:sym typeface="Arial Black"/>
              </a:rPr>
              <a:t>2</a:t>
            </a:r>
            <a:endParaRPr b="0" i="0" sz="1400" u="none" cap="none" strike="noStrike">
              <a:solidFill>
                <a:srgbClr val="000000"/>
              </a:solidFill>
              <a:latin typeface="Arial"/>
              <a:ea typeface="Arial"/>
              <a:cs typeface="Arial"/>
              <a:sym typeface="Arial"/>
            </a:endParaRPr>
          </a:p>
        </p:txBody>
      </p:sp>
      <p:sp>
        <p:nvSpPr>
          <p:cNvPr id="348" name="Google Shape;348;p14"/>
          <p:cNvSpPr/>
          <p:nvPr/>
        </p:nvSpPr>
        <p:spPr>
          <a:xfrm>
            <a:off x="371475" y="53795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1400"/>
              <a:buFont typeface="Arial Narrow"/>
              <a:buNone/>
            </a:pPr>
            <a:r>
              <a:rPr b="0" i="0" lang="en-US" sz="1300" u="none" cap="none" strike="noStrike">
                <a:solidFill>
                  <a:schemeClr val="dk1"/>
                </a:solidFill>
                <a:latin typeface="Arial"/>
                <a:ea typeface="Arial"/>
                <a:cs typeface="Arial"/>
                <a:sym typeface="Arial"/>
              </a:rPr>
              <a:t>Improving effectiveness of the fulltime recruitment process by optimizing and integrating its responsibilities into one of the board functions</a:t>
            </a:r>
            <a:endParaRPr b="0" i="0" sz="1300" u="none" cap="none" strike="noStrike">
              <a:solidFill>
                <a:schemeClr val="dk1"/>
              </a:solidFill>
              <a:latin typeface="Arial"/>
              <a:ea typeface="Arial"/>
              <a:cs typeface="Arial"/>
              <a:sym typeface="Arial"/>
            </a:endParaRPr>
          </a:p>
        </p:txBody>
      </p:sp>
      <p:sp>
        <p:nvSpPr>
          <p:cNvPr id="349" name="Google Shape;349;p14"/>
          <p:cNvSpPr/>
          <p:nvPr/>
        </p:nvSpPr>
        <p:spPr>
          <a:xfrm>
            <a:off x="191475" y="5183798"/>
            <a:ext cx="360000" cy="360000"/>
          </a:xfrm>
          <a:prstGeom prst="ellipse">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Arial Black"/>
                <a:ea typeface="Arial Black"/>
                <a:cs typeface="Arial Black"/>
                <a:sym typeface="Arial Black"/>
              </a:rPr>
              <a:t>3</a:t>
            </a:r>
            <a:endParaRPr b="0" i="0" sz="1000" u="none" cap="none" strike="noStrike">
              <a:solidFill>
                <a:schemeClr val="lt1"/>
              </a:solidFill>
              <a:latin typeface="Arial Black"/>
              <a:ea typeface="Arial Black"/>
              <a:cs typeface="Arial Black"/>
              <a:sym typeface="Arial Blac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3adff0c4b55_0_17"/>
          <p:cNvSpPr/>
          <p:nvPr/>
        </p:nvSpPr>
        <p:spPr>
          <a:xfrm>
            <a:off x="8355750" y="2649925"/>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STAR’s academic offerings play a direct role in students’ academic success, helping them with activities such as exam preparation</a:t>
            </a:r>
            <a:endParaRPr b="0" i="0" sz="1300" u="none" cap="none" strike="noStrike">
              <a:solidFill>
                <a:schemeClr val="dk1"/>
              </a:solidFill>
              <a:latin typeface="Arial"/>
              <a:ea typeface="Arial"/>
              <a:cs typeface="Arial"/>
              <a:sym typeface="Arial"/>
            </a:endParaRPr>
          </a:p>
        </p:txBody>
      </p:sp>
      <p:sp>
        <p:nvSpPr>
          <p:cNvPr id="355" name="Google Shape;355;g3adff0c4b55_0_17"/>
          <p:cNvSpPr/>
          <p:nvPr/>
        </p:nvSpPr>
        <p:spPr>
          <a:xfrm>
            <a:off x="8355775" y="39691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Effective onboarding and updated whitebooks enable committees to deliver higher-quality projects with less hands-on guidance from supervisors</a:t>
            </a:r>
            <a:endParaRPr b="0" i="0" sz="1300" u="none" cap="none" strike="noStrike">
              <a:solidFill>
                <a:schemeClr val="dk1"/>
              </a:solidFill>
              <a:latin typeface="Arial"/>
              <a:ea typeface="Arial"/>
              <a:cs typeface="Arial"/>
              <a:sym typeface="Arial"/>
            </a:endParaRPr>
          </a:p>
        </p:txBody>
      </p:sp>
      <p:sp>
        <p:nvSpPr>
          <p:cNvPr id="356" name="Google Shape;356;g3adff0c4b55_0_17"/>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57" name="Google Shape;357;g3adff0c4b55_0_17"/>
          <p:cNvSpPr txBox="1"/>
          <p:nvPr/>
        </p:nvSpPr>
        <p:spPr>
          <a:xfrm>
            <a:off x="371475" y="452596"/>
            <a:ext cx="11448900" cy="69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2060"/>
              </a:buClr>
              <a:buSzPts val="3000"/>
              <a:buFont typeface="Arial Black"/>
              <a:buNone/>
            </a:pPr>
            <a:r>
              <a:rPr b="1" i="0" lang="en-US" sz="2400" u="none" cap="none" strike="noStrike">
                <a:solidFill>
                  <a:srgbClr val="002060"/>
                </a:solidFill>
                <a:latin typeface="Arial Black"/>
                <a:ea typeface="Arial Black"/>
                <a:cs typeface="Arial Black"/>
                <a:sym typeface="Arial Black"/>
              </a:rPr>
              <a:t>THE OBJECTIVE OF EACH VALUE DRIVER IS TO REALIZE THE LONG TERM AMBITIONS</a:t>
            </a:r>
            <a:endParaRPr b="0" i="0" sz="1400" u="none" cap="none" strike="noStrike">
              <a:solidFill>
                <a:srgbClr val="000000"/>
              </a:solidFill>
              <a:latin typeface="Arial"/>
              <a:ea typeface="Arial"/>
              <a:cs typeface="Arial"/>
              <a:sym typeface="Arial"/>
            </a:endParaRPr>
          </a:p>
        </p:txBody>
      </p:sp>
      <p:sp>
        <p:nvSpPr>
          <p:cNvPr id="358" name="Google Shape;358;g3adff0c4b55_0_17"/>
          <p:cNvSpPr/>
          <p:nvPr/>
        </p:nvSpPr>
        <p:spPr>
          <a:xfrm>
            <a:off x="9728132" y="1304289"/>
            <a:ext cx="720000" cy="72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https://d30y9cdsu7xlg0.cloudfront.net/png/960181-200.png" id="359" name="Google Shape;359;g3adff0c4b55_0_17"/>
          <p:cNvPicPr preferRelativeResize="0"/>
          <p:nvPr/>
        </p:nvPicPr>
        <p:blipFill rotWithShape="1">
          <a:blip r:embed="rId4">
            <a:alphaModFix/>
          </a:blip>
          <a:srcRect b="0" l="0" r="0" t="0"/>
          <a:stretch/>
        </p:blipFill>
        <p:spPr>
          <a:xfrm>
            <a:off x="9908132" y="1484289"/>
            <a:ext cx="360000" cy="360000"/>
          </a:xfrm>
          <a:prstGeom prst="rect">
            <a:avLst/>
          </a:prstGeom>
          <a:noFill/>
          <a:ln>
            <a:noFill/>
          </a:ln>
        </p:spPr>
      </p:pic>
      <p:sp>
        <p:nvSpPr>
          <p:cNvPr id="360" name="Google Shape;360;g3adff0c4b55_0_17"/>
          <p:cNvSpPr/>
          <p:nvPr/>
        </p:nvSpPr>
        <p:spPr>
          <a:xfrm>
            <a:off x="5742077" y="1304289"/>
            <a:ext cx="720000" cy="7200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https://d30y9cdsu7xlg0.cloudfront.net/png/174791-200.png" id="361" name="Google Shape;361;g3adff0c4b55_0_17"/>
          <p:cNvPicPr preferRelativeResize="0"/>
          <p:nvPr/>
        </p:nvPicPr>
        <p:blipFill rotWithShape="1">
          <a:blip r:embed="rId5">
            <a:alphaModFix/>
          </a:blip>
          <a:srcRect b="0" l="0" r="0" t="0"/>
          <a:stretch/>
        </p:blipFill>
        <p:spPr>
          <a:xfrm>
            <a:off x="5899930" y="1473275"/>
            <a:ext cx="404295" cy="382028"/>
          </a:xfrm>
          <a:prstGeom prst="rect">
            <a:avLst/>
          </a:prstGeom>
          <a:noFill/>
          <a:ln>
            <a:noFill/>
          </a:ln>
        </p:spPr>
      </p:pic>
      <p:sp>
        <p:nvSpPr>
          <p:cNvPr id="362" name="Google Shape;362;g3adff0c4b55_0_17"/>
          <p:cNvSpPr/>
          <p:nvPr/>
        </p:nvSpPr>
        <p:spPr>
          <a:xfrm>
            <a:off x="4369685" y="2024289"/>
            <a:ext cx="3464700" cy="38190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CURRENT SITUATION</a:t>
            </a:r>
            <a:endParaRPr b="0" i="0" sz="1400" u="none" cap="none" strike="noStrike">
              <a:solidFill>
                <a:srgbClr val="000000"/>
              </a:solidFill>
              <a:latin typeface="Arial"/>
              <a:ea typeface="Arial"/>
              <a:cs typeface="Arial"/>
              <a:sym typeface="Arial"/>
            </a:endParaRPr>
          </a:p>
        </p:txBody>
      </p:sp>
      <p:sp>
        <p:nvSpPr>
          <p:cNvPr id="363" name="Google Shape;363;g3adff0c4b55_0_17"/>
          <p:cNvSpPr/>
          <p:nvPr/>
        </p:nvSpPr>
        <p:spPr>
          <a:xfrm>
            <a:off x="8355740" y="2024289"/>
            <a:ext cx="3464700" cy="41550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TARGET SITUATION</a:t>
            </a:r>
            <a:endParaRPr b="0" i="0" sz="1400" u="none" cap="none" strike="noStrike">
              <a:solidFill>
                <a:srgbClr val="000000"/>
              </a:solidFill>
              <a:latin typeface="Arial"/>
              <a:ea typeface="Arial"/>
              <a:cs typeface="Arial"/>
              <a:sym typeface="Arial"/>
            </a:endParaRPr>
          </a:p>
        </p:txBody>
      </p:sp>
      <p:sp>
        <p:nvSpPr>
          <p:cNvPr id="364" name="Google Shape;364;g3adff0c4b55_0_17"/>
          <p:cNvSpPr/>
          <p:nvPr/>
        </p:nvSpPr>
        <p:spPr>
          <a:xfrm>
            <a:off x="371475" y="2649925"/>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2060"/>
              </a:solidFill>
              <a:latin typeface="Arial Narrow"/>
              <a:ea typeface="Arial Narrow"/>
              <a:cs typeface="Arial Narrow"/>
              <a:sym typeface="Arial Narrow"/>
            </a:endParaRPr>
          </a:p>
          <a:p>
            <a:pPr indent="0" lvl="0" marL="0" marR="0" rtl="0" algn="ctr">
              <a:lnSpc>
                <a:spcPct val="115000"/>
              </a:lnSpc>
              <a:spcBef>
                <a:spcPts val="0"/>
              </a:spcBef>
              <a:spcAft>
                <a:spcPts val="0"/>
              </a:spcAft>
              <a:buClr>
                <a:srgbClr val="000000"/>
              </a:buClr>
              <a:buSzPts val="1300"/>
              <a:buFont typeface="Arial"/>
              <a:buNone/>
            </a:pPr>
            <a:r>
              <a:t/>
            </a:r>
            <a:endParaRPr b="0" i="0" sz="1300" u="none" cap="none" strike="noStrike">
              <a:solidFill>
                <a:srgbClr val="002060"/>
              </a:solidFill>
              <a:latin typeface="Arial Narrow"/>
              <a:ea typeface="Arial Narrow"/>
              <a:cs typeface="Arial Narrow"/>
              <a:sym typeface="Arial Narrow"/>
            </a:endParaRPr>
          </a:p>
          <a:p>
            <a:pPr indent="0" lvl="0" marL="0" marR="0" rtl="0" algn="ctr">
              <a:lnSpc>
                <a:spcPct val="115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Increasing the value of the academic pillar by expanding academic offerings tailored to students needs</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2060"/>
              </a:solidFill>
              <a:latin typeface="Arial Narrow"/>
              <a:ea typeface="Arial Narrow"/>
              <a:cs typeface="Arial Narrow"/>
              <a:sym typeface="Arial Narrow"/>
            </a:endParaRPr>
          </a:p>
          <a:p>
            <a:pPr indent="0" lvl="0" marL="0" marR="0" rtl="0" algn="ctr">
              <a:lnSpc>
                <a:spcPct val="100000"/>
              </a:lnSpc>
              <a:spcBef>
                <a:spcPts val="0"/>
              </a:spcBef>
              <a:spcAft>
                <a:spcPts val="0"/>
              </a:spcAft>
              <a:buClr>
                <a:srgbClr val="002060"/>
              </a:buClr>
              <a:buSzPts val="1400"/>
              <a:buFont typeface="Arial Narrow"/>
              <a:buNone/>
            </a:pPr>
            <a:r>
              <a:t/>
            </a:r>
            <a:endParaRPr b="0" i="0" sz="1400" u="none" cap="none" strike="noStrike">
              <a:solidFill>
                <a:srgbClr val="002060"/>
              </a:solidFill>
              <a:latin typeface="Arial Narrow"/>
              <a:ea typeface="Arial Narrow"/>
              <a:cs typeface="Arial Narrow"/>
              <a:sym typeface="Arial Narrow"/>
            </a:endParaRPr>
          </a:p>
        </p:txBody>
      </p:sp>
      <p:sp>
        <p:nvSpPr>
          <p:cNvPr id="365" name="Google Shape;365;g3adff0c4b55_0_17"/>
          <p:cNvSpPr/>
          <p:nvPr/>
        </p:nvSpPr>
        <p:spPr>
          <a:xfrm>
            <a:off x="4363562" y="3969138"/>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Committees could be more efficient by improving clarity in communication and the workflow structure</a:t>
            </a:r>
            <a:endParaRPr b="0" i="0" sz="1300" u="none" cap="none" strike="noStrike">
              <a:solidFill>
                <a:schemeClr val="dk1"/>
              </a:solidFill>
              <a:latin typeface="Arial"/>
              <a:ea typeface="Arial"/>
              <a:cs typeface="Arial"/>
              <a:sym typeface="Arial"/>
            </a:endParaRPr>
          </a:p>
        </p:txBody>
      </p:sp>
      <p:sp>
        <p:nvSpPr>
          <p:cNvPr id="366" name="Google Shape;366;g3adff0c4b55_0_17"/>
          <p:cNvSpPr/>
          <p:nvPr/>
        </p:nvSpPr>
        <p:spPr>
          <a:xfrm>
            <a:off x="371475" y="2024289"/>
            <a:ext cx="3464700" cy="38190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rgbClr val="1D447E"/>
              </a:buClr>
              <a:buSzPts val="1400"/>
              <a:buFont typeface="Arial Black"/>
              <a:buNone/>
            </a:pPr>
            <a:r>
              <a:rPr b="1" i="0" lang="en-US" sz="1400" u="none" cap="none" strike="noStrike">
                <a:solidFill>
                  <a:srgbClr val="1D447E"/>
                </a:solidFill>
                <a:latin typeface="Arial Black"/>
                <a:ea typeface="Arial Black"/>
                <a:cs typeface="Arial Black"/>
                <a:sym typeface="Arial Black"/>
              </a:rPr>
              <a:t>VALUE DRIVER</a:t>
            </a:r>
            <a:endParaRPr b="0" i="0" sz="1400" u="none" cap="none" strike="noStrike">
              <a:solidFill>
                <a:srgbClr val="000000"/>
              </a:solidFill>
              <a:latin typeface="Arial"/>
              <a:ea typeface="Arial"/>
              <a:cs typeface="Arial"/>
              <a:sym typeface="Arial"/>
            </a:endParaRPr>
          </a:p>
        </p:txBody>
      </p:sp>
      <p:sp>
        <p:nvSpPr>
          <p:cNvPr id="367" name="Google Shape;367;g3adff0c4b55_0_17"/>
          <p:cNvSpPr/>
          <p:nvPr/>
        </p:nvSpPr>
        <p:spPr>
          <a:xfrm>
            <a:off x="191475" y="2515225"/>
            <a:ext cx="360000" cy="360000"/>
          </a:xfrm>
          <a:prstGeom prst="ellipse">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Arial Black"/>
                <a:ea typeface="Arial Black"/>
                <a:cs typeface="Arial Black"/>
                <a:sym typeface="Arial Black"/>
              </a:rPr>
              <a:t>4</a:t>
            </a:r>
            <a:endParaRPr b="0" i="0" sz="1400" u="none" cap="none" strike="noStrike">
              <a:solidFill>
                <a:srgbClr val="000000"/>
              </a:solidFill>
              <a:latin typeface="Arial"/>
              <a:ea typeface="Arial"/>
              <a:cs typeface="Arial"/>
              <a:sym typeface="Arial"/>
            </a:endParaRPr>
          </a:p>
        </p:txBody>
      </p:sp>
      <p:sp>
        <p:nvSpPr>
          <p:cNvPr id="368" name="Google Shape;368;g3adff0c4b55_0_17"/>
          <p:cNvSpPr/>
          <p:nvPr/>
        </p:nvSpPr>
        <p:spPr>
          <a:xfrm>
            <a:off x="371475" y="3969150"/>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2060"/>
              </a:buClr>
              <a:buSzPts val="1400"/>
              <a:buFont typeface="Arial Narrow"/>
              <a:buNone/>
            </a:pPr>
            <a:r>
              <a:rPr b="0" i="0" lang="en-US" sz="1300" u="none" cap="none" strike="noStrike">
                <a:solidFill>
                  <a:schemeClr val="dk1"/>
                </a:solidFill>
                <a:latin typeface="Arial"/>
                <a:ea typeface="Arial"/>
                <a:cs typeface="Arial"/>
                <a:sym typeface="Arial"/>
                <a:extLst>
                  <a:ext uri="http://customooxmlschemas.google.com/">
                    <go:slidesCustomData xmlns:go="http://customooxmlschemas.google.com/" textRoundtripDataId="23"/>
                  </a:ext>
                </a:extLst>
              </a:rPr>
              <a:t>Ensuring  part-time committees are utilized to their full potential by improving the committee knowledge transfer via updated whitebooks and better onboarding</a:t>
            </a:r>
            <a:endParaRPr b="0" i="0" sz="1300" u="none" cap="none" strike="noStrike">
              <a:solidFill>
                <a:schemeClr val="dk1"/>
              </a:solidFill>
              <a:latin typeface="Arial"/>
              <a:ea typeface="Arial"/>
              <a:cs typeface="Arial"/>
              <a:sym typeface="Arial"/>
            </a:endParaRPr>
          </a:p>
        </p:txBody>
      </p:sp>
      <p:sp>
        <p:nvSpPr>
          <p:cNvPr id="369" name="Google Shape;369;g3adff0c4b55_0_17"/>
          <p:cNvSpPr/>
          <p:nvPr/>
        </p:nvSpPr>
        <p:spPr>
          <a:xfrm>
            <a:off x="191475" y="3786649"/>
            <a:ext cx="360000" cy="360000"/>
          </a:xfrm>
          <a:prstGeom prst="ellipse">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chemeClr val="lt1"/>
                </a:solidFill>
                <a:latin typeface="Arial Black"/>
                <a:ea typeface="Arial Black"/>
                <a:cs typeface="Arial Black"/>
                <a:sym typeface="Arial Black"/>
              </a:rPr>
              <a:t>5</a:t>
            </a:r>
            <a:endParaRPr b="0" i="0" sz="1400" u="none" cap="none" strike="noStrike">
              <a:solidFill>
                <a:srgbClr val="000000"/>
              </a:solidFill>
              <a:latin typeface="Arial"/>
              <a:ea typeface="Arial"/>
              <a:cs typeface="Arial"/>
              <a:sym typeface="Arial"/>
            </a:endParaRPr>
          </a:p>
        </p:txBody>
      </p:sp>
      <p:sp>
        <p:nvSpPr>
          <p:cNvPr id="370" name="Google Shape;370;g3adff0c4b55_0_17"/>
          <p:cNvSpPr/>
          <p:nvPr/>
        </p:nvSpPr>
        <p:spPr>
          <a:xfrm>
            <a:off x="4363563" y="2649913"/>
            <a:ext cx="3464700" cy="1075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The current academic pillar does not directly impact RSM students’ </a:t>
            </a:r>
            <a:r>
              <a:rPr b="0" i="0" lang="en-US" sz="1300" u="none" cap="none" strike="noStrike">
                <a:solidFill>
                  <a:schemeClr val="dk1"/>
                </a:solidFill>
                <a:latin typeface="Arial"/>
                <a:ea typeface="Arial"/>
                <a:cs typeface="Arial"/>
                <a:sym typeface="Arial"/>
                <a:extLst>
                  <a:ext uri="http://customooxmlschemas.google.com/">
                    <go:slidesCustomData xmlns:go="http://customooxmlschemas.google.com/" textRoundtripDataId="24"/>
                  </a:ext>
                </a:extLst>
              </a:rPr>
              <a:t>academic performance</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3af133b5fdc_0_0"/>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76" name="Google Shape;376;g3af133b5fdc_0_0"/>
          <p:cNvSpPr/>
          <p:nvPr/>
        </p:nvSpPr>
        <p:spPr>
          <a:xfrm>
            <a:off x="6153418" y="986202"/>
            <a:ext cx="5917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Hard / committed deadlines relevant to the Value Driver </a:t>
            </a:r>
            <a:endParaRPr b="0" i="0" sz="1400" u="none" cap="none" strike="noStrike">
              <a:solidFill>
                <a:srgbClr val="000000"/>
              </a:solidFill>
              <a:latin typeface="Arial"/>
              <a:ea typeface="Arial"/>
              <a:cs typeface="Arial"/>
              <a:sym typeface="Arial"/>
            </a:endParaRPr>
          </a:p>
        </p:txBody>
      </p:sp>
      <p:sp>
        <p:nvSpPr>
          <p:cNvPr id="377" name="Google Shape;377;g3af133b5fdc_0_0"/>
          <p:cNvSpPr/>
          <p:nvPr/>
        </p:nvSpPr>
        <p:spPr>
          <a:xfrm>
            <a:off x="79576" y="986202"/>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Context – Why? </a:t>
            </a:r>
            <a:r>
              <a:rPr b="0" i="0" lang="en-US" sz="1000" u="none" cap="none" strike="noStrike">
                <a:solidFill>
                  <a:srgbClr val="FFFFFF"/>
                </a:solidFill>
                <a:latin typeface="Arial"/>
                <a:ea typeface="Arial"/>
                <a:cs typeface="Arial"/>
                <a:sym typeface="Arial"/>
              </a:rPr>
              <a:t>(what is the reason to start this Value Driver? (i.e., problem, opportunity, trigger)</a:t>
            </a:r>
            <a:endParaRPr b="0" baseline="30000" i="0" sz="1000" u="none" cap="none" strike="noStrike">
              <a:solidFill>
                <a:srgbClr val="FFFFFF"/>
              </a:solidFill>
              <a:latin typeface="Arial"/>
              <a:ea typeface="Arial"/>
              <a:cs typeface="Arial"/>
              <a:sym typeface="Arial"/>
            </a:endParaRPr>
          </a:p>
        </p:txBody>
      </p:sp>
      <p:sp>
        <p:nvSpPr>
          <p:cNvPr id="378" name="Google Shape;378;g3af133b5fdc_0_0"/>
          <p:cNvSpPr/>
          <p:nvPr/>
        </p:nvSpPr>
        <p:spPr>
          <a:xfrm>
            <a:off x="79576" y="1202013"/>
            <a:ext cx="5954400" cy="22461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66700" lvl="0" marL="457200" marR="0" rtl="0" algn="l">
              <a:lnSpc>
                <a:spcPct val="100000"/>
              </a:lnSpc>
              <a:spcBef>
                <a:spcPts val="0"/>
              </a:spcBef>
              <a:spcAft>
                <a:spcPts val="0"/>
              </a:spcAft>
              <a:buClr>
                <a:srgbClr val="000000"/>
              </a:buClr>
              <a:buSzPts val="600"/>
              <a:buFont typeface="Noto Sans Symbols"/>
              <a:buChar char="■"/>
            </a:pPr>
            <a:r>
              <a:rPr b="0" i="0" lang="en-US" sz="1000" u="none" cap="none" strike="noStrike">
                <a:solidFill>
                  <a:srgbClr val="000000"/>
                </a:solidFill>
                <a:latin typeface="Arial"/>
                <a:ea typeface="Arial"/>
                <a:cs typeface="Arial"/>
                <a:sym typeface="Arial"/>
              </a:rPr>
              <a:t>Currently STAR is offering a wide range of events which could be outdated. Therefore it’s important to refresh this portfolio to keep it up-to-date with the current student needs.</a:t>
            </a:r>
            <a:endParaRPr b="0" i="0" sz="1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266700" lvl="0" marL="457200" marR="0" rtl="0" algn="l">
              <a:lnSpc>
                <a:spcPct val="100000"/>
              </a:lnSpc>
              <a:spcBef>
                <a:spcPts val="0"/>
              </a:spcBef>
              <a:spcAft>
                <a:spcPts val="0"/>
              </a:spcAft>
              <a:buClr>
                <a:srgbClr val="000000"/>
              </a:buClr>
              <a:buSzPts val="600"/>
              <a:buFont typeface="Noto Sans Symbols"/>
              <a:buChar char="■"/>
            </a:pPr>
            <a:r>
              <a:rPr b="0" i="0" lang="en-US" sz="1000" u="none" cap="none" strike="noStrike">
                <a:solidFill>
                  <a:srgbClr val="000000"/>
                </a:solidFill>
                <a:latin typeface="Arial"/>
                <a:ea typeface="Arial"/>
                <a:cs typeface="Arial"/>
                <a:sym typeface="Arial"/>
              </a:rPr>
              <a:t>There could be different needs, due to certain trends like housing problems, changing interests like an improved focus on academic topics and a growth in </a:t>
            </a:r>
            <a:r>
              <a:rPr b="0" i="0" lang="en-US" sz="1000" u="none" cap="none" strike="noStrike">
                <a:solidFill>
                  <a:srgbClr val="000000"/>
                </a:solidFill>
                <a:latin typeface="Arial"/>
                <a:ea typeface="Arial"/>
                <a:cs typeface="Arial"/>
                <a:sym typeface="Arial"/>
                <a:extLst>
                  <a:ext uri="http://customooxmlschemas.google.com/">
                    <go:slidesCustomData xmlns:go="http://customooxmlschemas.google.com/" textRoundtripDataId="25"/>
                  </a:ext>
                </a:extLst>
              </a:rPr>
              <a:t>competing</a:t>
            </a:r>
            <a:r>
              <a:rPr b="0" i="0" lang="en-US" sz="1000" u="none" cap="none" strike="noStrike">
                <a:solidFill>
                  <a:srgbClr val="000000"/>
                </a:solidFill>
                <a:latin typeface="Arial"/>
                <a:ea typeface="Arial"/>
                <a:cs typeface="Arial"/>
                <a:sym typeface="Arial"/>
              </a:rPr>
              <a:t> niche associations that focus on specific interests rather than keeping it more general.</a:t>
            </a:r>
            <a:endParaRPr b="0" i="0" sz="1000" u="none" cap="none" strike="noStrike">
              <a:solidFill>
                <a:srgbClr val="000000"/>
              </a:solidFill>
              <a:latin typeface="Arial"/>
              <a:ea typeface="Arial"/>
              <a:cs typeface="Arial"/>
              <a:sym typeface="Arial"/>
            </a:endParaRPr>
          </a:p>
        </p:txBody>
      </p:sp>
      <p:graphicFrame>
        <p:nvGraphicFramePr>
          <p:cNvPr id="379" name="Google Shape;379;g3af133b5fdc_0_0"/>
          <p:cNvGraphicFramePr/>
          <p:nvPr/>
        </p:nvGraphicFramePr>
        <p:xfrm>
          <a:off x="6158023" y="1244511"/>
          <a:ext cx="3000000" cy="3000000"/>
        </p:xfrm>
        <a:graphic>
          <a:graphicData uri="http://schemas.openxmlformats.org/drawingml/2006/table">
            <a:tbl>
              <a:tblPr>
                <a:noFill/>
                <a:tableStyleId>{C5731C0F-C688-4FB1-88AB-C4D54DDAFE16}</a:tableStyleId>
              </a:tblPr>
              <a:tblGrid>
                <a:gridCol w="827350"/>
                <a:gridCol w="689550"/>
                <a:gridCol w="4395700"/>
              </a:tblGrid>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Topic</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Deadline</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Brief description</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rPr>
                        <a:t>Research</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26"/>
                            </a:ext>
                          </a:extLst>
                        </a:rPr>
                        <a:t>16</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27"/>
                            </a:ext>
                          </a:extLst>
                        </a:rPr>
                        <a:t>/</a:t>
                      </a:r>
                      <a:r>
                        <a:rPr lang="en-US" sz="1000" u="none" cap="none" strike="noStrike">
                          <a:solidFill>
                            <a:schemeClr val="dk1"/>
                          </a:solidFill>
                          <a:extLst>
                            <a:ext uri="http://customooxmlschemas.google.com/">
                              <go:slidesCustomData xmlns:go="http://customooxmlschemas.google.com/" textRoundtripDataId="28"/>
                            </a:ext>
                          </a:extLst>
                        </a:rPr>
                        <a:t>02</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29"/>
                            </a:ext>
                          </a:extLst>
                        </a:rPr>
                        <a:t>/</a:t>
                      </a:r>
                      <a:r>
                        <a:rPr lang="en-US" sz="1000" u="none" cap="none" strike="noStrike">
                          <a:solidFill>
                            <a:schemeClr val="dk1"/>
                          </a:solidFill>
                          <a:extLst>
                            <a:ext uri="http://customooxmlschemas.google.com/">
                              <go:slidesCustomData xmlns:go="http://customooxmlschemas.google.com/" textRoundtripDataId="30"/>
                            </a:ext>
                          </a:extLst>
                        </a:rPr>
                        <a:t>2</a:t>
                      </a:r>
                      <a:r>
                        <a:rPr lang="en-US" sz="1000" u="none" cap="none" strike="noStrike">
                          <a:solidFill>
                            <a:schemeClr val="dk1"/>
                          </a:solidFill>
                        </a:rPr>
                        <a:t>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Reviewing prior research and planning interviews</a:t>
                      </a:r>
                      <a:endParaRPr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rPr>
                        <a:t>Research</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15</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05</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Having a changed portfolio set up</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dd/mm/yy</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380" name="Google Shape;380;g3af133b5fdc_0_0"/>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1: </a:t>
            </a:r>
            <a:r>
              <a:rPr b="0" i="0" lang="en-US" sz="1200" u="none" cap="none" strike="noStrike">
                <a:solidFill>
                  <a:schemeClr val="dk1"/>
                </a:solidFill>
                <a:latin typeface="Arial"/>
                <a:ea typeface="Arial"/>
                <a:cs typeface="Arial"/>
                <a:sym typeface="Arial"/>
              </a:rPr>
              <a:t>Fulfilling current RSM student needs by reviewing and changing STAR’s portfolio of events</a:t>
            </a:r>
            <a:endParaRPr b="0" i="0" sz="1400" u="none" cap="none" strike="noStrike">
              <a:solidFill>
                <a:srgbClr val="000000"/>
              </a:solidFill>
              <a:latin typeface="Arial"/>
              <a:ea typeface="Arial"/>
              <a:cs typeface="Arial"/>
              <a:sym typeface="Arial"/>
            </a:endParaRPr>
          </a:p>
        </p:txBody>
      </p:sp>
      <p:sp>
        <p:nvSpPr>
          <p:cNvPr id="381" name="Google Shape;381;g3af133b5fdc_0_0"/>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Definition</a:t>
            </a:r>
            <a:endParaRPr b="0" i="0" sz="1400" u="none" cap="none" strike="noStrike">
              <a:solidFill>
                <a:srgbClr val="000000"/>
              </a:solidFill>
              <a:latin typeface="Arial"/>
              <a:ea typeface="Arial"/>
              <a:cs typeface="Arial"/>
              <a:sym typeface="Arial"/>
            </a:endParaRPr>
          </a:p>
        </p:txBody>
      </p:sp>
      <p:sp>
        <p:nvSpPr>
          <p:cNvPr id="382" name="Google Shape;382;g3af133b5fdc_0_0"/>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383" name="Google Shape;383;g3af133b5fdc_0_0"/>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384" name="Google Shape;384;g3af133b5fdc_0_0"/>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385" name="Google Shape;385;g3af133b5fdc_0_0"/>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L1</a:t>
            </a:r>
            <a:endParaRPr b="1" i="0" sz="1400" u="none" cap="none" strike="noStrike">
              <a:solidFill>
                <a:schemeClr val="lt1"/>
              </a:solidFill>
              <a:latin typeface="Arial"/>
              <a:ea typeface="Arial"/>
              <a:cs typeface="Arial"/>
              <a:sym typeface="Arial"/>
            </a:endParaRPr>
          </a:p>
        </p:txBody>
      </p:sp>
      <p:sp>
        <p:nvSpPr>
          <p:cNvPr id="386" name="Google Shape;386;g3af133b5fdc_0_0"/>
          <p:cNvSpPr/>
          <p:nvPr/>
        </p:nvSpPr>
        <p:spPr>
          <a:xfrm>
            <a:off x="6153418" y="2240436"/>
            <a:ext cx="2965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In scope of Value Driver</a:t>
            </a:r>
            <a:endParaRPr b="0" i="0" sz="1400" u="none" cap="none" strike="noStrike">
              <a:solidFill>
                <a:srgbClr val="000000"/>
              </a:solidFill>
              <a:latin typeface="Arial"/>
              <a:ea typeface="Arial"/>
              <a:cs typeface="Arial"/>
              <a:sym typeface="Arial"/>
            </a:endParaRPr>
          </a:p>
        </p:txBody>
      </p:sp>
      <p:sp>
        <p:nvSpPr>
          <p:cNvPr id="387" name="Google Shape;387;g3af133b5fdc_0_0"/>
          <p:cNvSpPr/>
          <p:nvPr/>
        </p:nvSpPr>
        <p:spPr>
          <a:xfrm>
            <a:off x="6153418" y="2457893"/>
            <a:ext cx="29652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Researching current student needs and interests</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Analyzing the current portfolio's relevance</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1"/>
                  </a:ext>
                </a:extLst>
              </a:rPr>
              <a:t>Proposing a restructured portfolio</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Changing the setup for committees/events</a:t>
            </a:r>
            <a:endParaRPr b="0" i="0" sz="1000" u="none" cap="none" strike="noStrike">
              <a:solidFill>
                <a:schemeClr val="dk1"/>
              </a:solidFill>
              <a:latin typeface="Arial"/>
              <a:ea typeface="Arial"/>
              <a:cs typeface="Arial"/>
              <a:sym typeface="Arial"/>
            </a:endParaRPr>
          </a:p>
        </p:txBody>
      </p:sp>
      <p:sp>
        <p:nvSpPr>
          <p:cNvPr id="388" name="Google Shape;388;g3af133b5fdc_0_0"/>
          <p:cNvSpPr/>
          <p:nvPr/>
        </p:nvSpPr>
        <p:spPr>
          <a:xfrm>
            <a:off x="9220200" y="2457893"/>
            <a:ext cx="28503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Management of changed committees and events</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Restructuring the STAR organizational structure beyond the event/committee portfolio</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setting up new committees</a:t>
            </a:r>
            <a:endParaRPr b="0" i="0" sz="900" u="none" cap="none" strike="noStrike">
              <a:solidFill>
                <a:schemeClr val="dk1"/>
              </a:solidFill>
              <a:latin typeface="Arial"/>
              <a:ea typeface="Arial"/>
              <a:cs typeface="Arial"/>
              <a:sym typeface="Arial"/>
            </a:endParaRPr>
          </a:p>
        </p:txBody>
      </p:sp>
      <p:sp>
        <p:nvSpPr>
          <p:cNvPr id="389" name="Google Shape;389;g3af133b5fdc_0_0"/>
          <p:cNvSpPr/>
          <p:nvPr/>
        </p:nvSpPr>
        <p:spPr>
          <a:xfrm>
            <a:off x="9220200" y="2240436"/>
            <a:ext cx="2850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Out of scope of Value Driver</a:t>
            </a:r>
            <a:endParaRPr b="0" i="0" sz="1400" u="none" cap="none" strike="noStrike">
              <a:solidFill>
                <a:srgbClr val="000000"/>
              </a:solidFill>
              <a:latin typeface="Arial"/>
              <a:ea typeface="Arial"/>
              <a:cs typeface="Arial"/>
              <a:sym typeface="Arial"/>
            </a:endParaRPr>
          </a:p>
        </p:txBody>
      </p:sp>
      <p:sp>
        <p:nvSpPr>
          <p:cNvPr id="390" name="Google Shape;390;g3af133b5fdc_0_0"/>
          <p:cNvSpPr/>
          <p:nvPr/>
        </p:nvSpPr>
        <p:spPr>
          <a:xfrm>
            <a:off x="79576"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Value Driver objectives to be achieved for the Value Driver to be considered successful</a:t>
            </a:r>
            <a:r>
              <a:rPr b="1" baseline="30000" i="0" lang="en-US" sz="1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391" name="Google Shape;391;g3af133b5fdc_0_0"/>
          <p:cNvSpPr/>
          <p:nvPr/>
        </p:nvSpPr>
        <p:spPr>
          <a:xfrm>
            <a:off x="79576" y="3690937"/>
            <a:ext cx="5954400" cy="24564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Value Driver objective has two parts:</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Organizational objectives:</a:t>
            </a:r>
            <a:r>
              <a:rPr b="0" i="0" lang="en-US" sz="1000" u="none" cap="none" strike="noStrike">
                <a:solidFill>
                  <a:schemeClr val="dk1"/>
                </a:solidFill>
                <a:latin typeface="Arial"/>
                <a:ea typeface="Arial"/>
                <a:cs typeface="Arial"/>
                <a:sym typeface="Arial"/>
              </a:rPr>
              <a:t> What value is created? What goal does this Value Driver contribute to? (The “change”)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Committees and events setup to the needs of students </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Creating more relevant value for the current student</a:t>
            </a:r>
            <a:endParaRPr b="0" i="0" sz="1000" u="none" cap="none" strike="noStrike">
              <a:solidFill>
                <a:schemeClr val="dk1"/>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Value Driver objectives: </a:t>
            </a:r>
            <a:r>
              <a:rPr b="0" i="0" lang="en-US" sz="1000" u="none" cap="none" strike="noStrike">
                <a:solidFill>
                  <a:schemeClr val="dk1"/>
                </a:solidFill>
                <a:latin typeface="Arial"/>
                <a:ea typeface="Arial"/>
                <a:cs typeface="Arial"/>
                <a:sym typeface="Arial"/>
              </a:rPr>
              <a:t>For which Value Driver goals can STAR board take responsibility?</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When is the Value Driver ready? (The “by”)</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2"/>
                  </a:ext>
                </a:extLst>
              </a:rPr>
              <a:t>Reviewing what the current student needs are</a:t>
            </a:r>
            <a:r>
              <a:rPr b="0" i="0" lang="en-US" sz="1000" u="none" cap="none" strike="noStrike">
                <a:solidFill>
                  <a:schemeClr val="dk1"/>
                </a:solidFill>
                <a:latin typeface="Arial"/>
                <a:ea typeface="Arial"/>
                <a:cs typeface="Arial"/>
                <a:sym typeface="Arial"/>
              </a:rPr>
              <a:t> by interviewing 20 students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Terminating</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3"/>
                  </a:ext>
                </a:extLst>
              </a:rPr>
              <a:t> co</a:t>
            </a:r>
            <a:r>
              <a:rPr b="0" i="0" lang="en-US" sz="1000" u="none" cap="none" strike="noStrike">
                <a:solidFill>
                  <a:schemeClr val="dk1"/>
                </a:solidFill>
                <a:latin typeface="Arial"/>
                <a:ea typeface="Arial"/>
                <a:cs typeface="Arial"/>
                <a:sym typeface="Arial"/>
              </a:rPr>
              <a:t>mmittees and events that are not relevant anymore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Changing existing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4"/>
                  </a:ext>
                </a:extLst>
              </a:rPr>
              <a:t>committees </a:t>
            </a:r>
            <a:r>
              <a:rPr b="0" i="0" lang="en-US" sz="1000" u="none" cap="none" strike="noStrike">
                <a:solidFill>
                  <a:schemeClr val="dk1"/>
                </a:solidFill>
                <a:latin typeface="Arial"/>
                <a:ea typeface="Arial"/>
                <a:cs typeface="Arial"/>
                <a:sym typeface="Arial"/>
              </a:rPr>
              <a:t>and events to fulfill student’s current needs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392" name="Google Shape;392;g3af133b5fdc_0_0"/>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393" name="Google Shape;393;g3af133b5fdc_0_0"/>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394" name="Google Shape;394;g3af133b5fdc_0_0"/>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395" name="Google Shape;395;g3af133b5fdc_0_0"/>
          <p:cNvGrpSpPr/>
          <p:nvPr/>
        </p:nvGrpSpPr>
        <p:grpSpPr>
          <a:xfrm>
            <a:off x="10952252" y="306660"/>
            <a:ext cx="152985" cy="144230"/>
            <a:chOff x="-3204864" y="2816087"/>
            <a:chExt cx="1413910" cy="1332993"/>
          </a:xfrm>
        </p:grpSpPr>
        <p:sp>
          <p:nvSpPr>
            <p:cNvPr id="396" name="Google Shape;396;g3af133b5fd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397" name="Google Shape;397;g3af133b5fd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398" name="Google Shape;398;g3af133b5fdc_0_0"/>
          <p:cNvGrpSpPr/>
          <p:nvPr/>
        </p:nvGrpSpPr>
        <p:grpSpPr>
          <a:xfrm>
            <a:off x="10952252" y="641389"/>
            <a:ext cx="152985" cy="144230"/>
            <a:chOff x="-3204864" y="2816087"/>
            <a:chExt cx="1413910" cy="1332993"/>
          </a:xfrm>
        </p:grpSpPr>
        <p:sp>
          <p:nvSpPr>
            <p:cNvPr id="399" name="Google Shape;399;g3af133b5fd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00" name="Google Shape;400;g3af133b5fd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401" name="Google Shape;401;g3af133b5fdc_0_0"/>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402" name="Google Shape;402;g3af133b5fdc_0_0"/>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403" name="Google Shape;403;g3af133b5fdc_0_0"/>
          <p:cNvGrpSpPr/>
          <p:nvPr/>
        </p:nvGrpSpPr>
        <p:grpSpPr>
          <a:xfrm>
            <a:off x="11746584" y="108549"/>
            <a:ext cx="360688" cy="374038"/>
            <a:chOff x="-3204864" y="2816087"/>
            <a:chExt cx="1413910" cy="1332993"/>
          </a:xfrm>
        </p:grpSpPr>
        <p:sp>
          <p:nvSpPr>
            <p:cNvPr id="404" name="Google Shape;404;g3af133b5fd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05" name="Google Shape;405;g3af133b5fd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406" name="Google Shape;406;g3af133b5fdc_0_0"/>
          <p:cNvGrpSpPr/>
          <p:nvPr/>
        </p:nvGrpSpPr>
        <p:grpSpPr>
          <a:xfrm>
            <a:off x="10953246" y="474024"/>
            <a:ext cx="152985" cy="144230"/>
            <a:chOff x="-3204864" y="2816087"/>
            <a:chExt cx="1413910" cy="1332993"/>
          </a:xfrm>
        </p:grpSpPr>
        <p:sp>
          <p:nvSpPr>
            <p:cNvPr id="407" name="Google Shape;407;g3af133b5fd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08" name="Google Shape;408;g3af133b5fd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409" name="Google Shape;409;g3af133b5fdc_0_0"/>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410" name="Google Shape;410;g3af133b5fdc_0_0"/>
          <p:cNvSpPr/>
          <p:nvPr/>
        </p:nvSpPr>
        <p:spPr>
          <a:xfrm>
            <a:off x="6158024" y="3462519"/>
            <a:ext cx="5954400" cy="203700"/>
          </a:xfrm>
          <a:prstGeom prst="roundRect">
            <a:avLst>
              <a:gd fmla="val 16667" name="adj"/>
            </a:avLst>
          </a:prstGeom>
          <a:solidFill>
            <a:srgbClr val="201B58"/>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6. Strategic focus</a:t>
            </a:r>
            <a:endParaRPr b="1" baseline="30000" i="0" sz="1000" u="none" cap="none" strike="noStrike">
              <a:solidFill>
                <a:srgbClr val="FFFFFF"/>
              </a:solidFill>
              <a:latin typeface="Arial"/>
              <a:ea typeface="Arial"/>
              <a:cs typeface="Arial"/>
              <a:sym typeface="Arial"/>
            </a:endParaRPr>
          </a:p>
        </p:txBody>
      </p:sp>
      <p:sp>
        <p:nvSpPr>
          <p:cNvPr id="411" name="Google Shape;411;g3af133b5fdc_0_0"/>
          <p:cNvSpPr txBox="1"/>
          <p:nvPr/>
        </p:nvSpPr>
        <p:spPr>
          <a:xfrm>
            <a:off x="6383679" y="3944390"/>
            <a:ext cx="348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Social</a:t>
            </a:r>
            <a:endParaRPr b="0" i="0" sz="1000" u="none" cap="none" strike="noStrike">
              <a:solidFill>
                <a:srgbClr val="201B58"/>
              </a:solidFill>
              <a:latin typeface="Arial"/>
              <a:ea typeface="Arial"/>
              <a:cs typeface="Arial"/>
              <a:sym typeface="Arial"/>
            </a:endParaRPr>
          </a:p>
        </p:txBody>
      </p:sp>
      <p:sp>
        <p:nvSpPr>
          <p:cNvPr id="412" name="Google Shape;412;g3af133b5fdc_0_0"/>
          <p:cNvSpPr/>
          <p:nvPr/>
        </p:nvSpPr>
        <p:spPr>
          <a:xfrm>
            <a:off x="6222918"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13" name="Google Shape;413;g3af133b5fdc_0_0"/>
          <p:cNvSpPr txBox="1"/>
          <p:nvPr/>
        </p:nvSpPr>
        <p:spPr>
          <a:xfrm>
            <a:off x="6975354" y="3944390"/>
            <a:ext cx="3912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Career</a:t>
            </a:r>
            <a:endParaRPr b="0" i="0" sz="1000" u="none" cap="none" strike="noStrike">
              <a:solidFill>
                <a:srgbClr val="201B58"/>
              </a:solidFill>
              <a:latin typeface="Arial"/>
              <a:ea typeface="Arial"/>
              <a:cs typeface="Arial"/>
              <a:sym typeface="Arial"/>
            </a:endParaRPr>
          </a:p>
        </p:txBody>
      </p:sp>
      <p:sp>
        <p:nvSpPr>
          <p:cNvPr id="414" name="Google Shape;414;g3af133b5fdc_0_0"/>
          <p:cNvSpPr/>
          <p:nvPr/>
        </p:nvSpPr>
        <p:spPr>
          <a:xfrm>
            <a:off x="6814593" y="3944390"/>
            <a:ext cx="127500" cy="1239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15" name="Google Shape;415;g3af133b5fdc_0_0"/>
          <p:cNvSpPr txBox="1"/>
          <p:nvPr/>
        </p:nvSpPr>
        <p:spPr>
          <a:xfrm>
            <a:off x="7600265" y="3944390"/>
            <a:ext cx="561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Academic</a:t>
            </a:r>
            <a:endParaRPr b="0" i="0" sz="1000" u="none" cap="none" strike="noStrike">
              <a:solidFill>
                <a:srgbClr val="201B58"/>
              </a:solidFill>
              <a:latin typeface="Arial"/>
              <a:ea typeface="Arial"/>
              <a:cs typeface="Arial"/>
              <a:sym typeface="Arial"/>
            </a:endParaRPr>
          </a:p>
        </p:txBody>
      </p:sp>
      <p:sp>
        <p:nvSpPr>
          <p:cNvPr id="416" name="Google Shape;416;g3af133b5fdc_0_0"/>
          <p:cNvSpPr/>
          <p:nvPr/>
        </p:nvSpPr>
        <p:spPr>
          <a:xfrm>
            <a:off x="7439504" y="3944390"/>
            <a:ext cx="127500" cy="1239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17" name="Google Shape;417;g3af133b5fdc_0_0"/>
          <p:cNvSpPr txBox="1"/>
          <p:nvPr/>
        </p:nvSpPr>
        <p:spPr>
          <a:xfrm>
            <a:off x="6205806" y="3744730"/>
            <a:ext cx="957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pillars</a:t>
            </a:r>
            <a:endParaRPr b="1" i="0" sz="1000" u="none" cap="none" strike="noStrike">
              <a:solidFill>
                <a:srgbClr val="201B58"/>
              </a:solidFill>
              <a:latin typeface="Arial"/>
              <a:ea typeface="Arial"/>
              <a:cs typeface="Arial"/>
              <a:sym typeface="Arial"/>
            </a:endParaRPr>
          </a:p>
        </p:txBody>
      </p:sp>
      <p:sp>
        <p:nvSpPr>
          <p:cNvPr id="418" name="Google Shape;418;g3af133b5fdc_0_0"/>
          <p:cNvSpPr txBox="1"/>
          <p:nvPr/>
        </p:nvSpPr>
        <p:spPr>
          <a:xfrm>
            <a:off x="641587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1</a:t>
            </a:r>
            <a:endParaRPr b="0" i="0" sz="1000" u="none" cap="none" strike="noStrike">
              <a:solidFill>
                <a:srgbClr val="201B58"/>
              </a:solidFill>
              <a:latin typeface="Arial"/>
              <a:ea typeface="Arial"/>
              <a:cs typeface="Arial"/>
              <a:sym typeface="Arial"/>
            </a:endParaRPr>
          </a:p>
        </p:txBody>
      </p:sp>
      <p:sp>
        <p:nvSpPr>
          <p:cNvPr id="419" name="Google Shape;419;g3af133b5fdc_0_0"/>
          <p:cNvSpPr/>
          <p:nvPr/>
        </p:nvSpPr>
        <p:spPr>
          <a:xfrm>
            <a:off x="622291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0" name="Google Shape;420;g3af133b5fdc_0_0"/>
          <p:cNvSpPr txBox="1"/>
          <p:nvPr/>
        </p:nvSpPr>
        <p:spPr>
          <a:xfrm>
            <a:off x="717833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2</a:t>
            </a:r>
            <a:endParaRPr b="0" i="0" sz="1000" u="none" cap="none" strike="noStrike">
              <a:solidFill>
                <a:srgbClr val="201B58"/>
              </a:solidFill>
              <a:latin typeface="Arial"/>
              <a:ea typeface="Arial"/>
              <a:cs typeface="Arial"/>
              <a:sym typeface="Arial"/>
            </a:endParaRPr>
          </a:p>
        </p:txBody>
      </p:sp>
      <p:sp>
        <p:nvSpPr>
          <p:cNvPr id="421" name="Google Shape;421;g3af133b5fdc_0_0"/>
          <p:cNvSpPr/>
          <p:nvPr/>
        </p:nvSpPr>
        <p:spPr>
          <a:xfrm>
            <a:off x="698537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2" name="Google Shape;422;g3af133b5fdc_0_0"/>
          <p:cNvSpPr txBox="1"/>
          <p:nvPr/>
        </p:nvSpPr>
        <p:spPr>
          <a:xfrm>
            <a:off x="8703255" y="5034234"/>
            <a:ext cx="589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Premaster</a:t>
            </a:r>
            <a:endParaRPr b="0" i="0" sz="1000" u="none" cap="none" strike="noStrike">
              <a:solidFill>
                <a:srgbClr val="201B58"/>
              </a:solidFill>
              <a:latin typeface="Arial"/>
              <a:ea typeface="Arial"/>
              <a:cs typeface="Arial"/>
              <a:sym typeface="Arial"/>
            </a:endParaRPr>
          </a:p>
        </p:txBody>
      </p:sp>
      <p:sp>
        <p:nvSpPr>
          <p:cNvPr id="423" name="Google Shape;423;g3af133b5fdc_0_0"/>
          <p:cNvSpPr/>
          <p:nvPr/>
        </p:nvSpPr>
        <p:spPr>
          <a:xfrm>
            <a:off x="8510298" y="5034234"/>
            <a:ext cx="127500" cy="1239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4" name="Google Shape;424;g3af133b5fdc_0_0"/>
          <p:cNvSpPr/>
          <p:nvPr/>
        </p:nvSpPr>
        <p:spPr>
          <a:xfrm>
            <a:off x="9465118" y="5034234"/>
            <a:ext cx="127500" cy="1239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5" name="Google Shape;425;g3af133b5fdc_0_0"/>
          <p:cNvSpPr txBox="1"/>
          <p:nvPr/>
        </p:nvSpPr>
        <p:spPr>
          <a:xfrm>
            <a:off x="9658075" y="5034234"/>
            <a:ext cx="61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Large MSc</a:t>
            </a:r>
            <a:endParaRPr b="0" i="0" sz="1000" u="none" cap="none" strike="noStrike">
              <a:solidFill>
                <a:srgbClr val="201B58"/>
              </a:solidFill>
              <a:latin typeface="Arial"/>
              <a:ea typeface="Arial"/>
              <a:cs typeface="Arial"/>
              <a:sym typeface="Arial"/>
            </a:endParaRPr>
          </a:p>
        </p:txBody>
      </p:sp>
      <p:sp>
        <p:nvSpPr>
          <p:cNvPr id="426" name="Google Shape;426;g3af133b5fdc_0_0"/>
          <p:cNvSpPr txBox="1"/>
          <p:nvPr/>
        </p:nvSpPr>
        <p:spPr>
          <a:xfrm>
            <a:off x="794079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3</a:t>
            </a:r>
            <a:endParaRPr b="0" i="0" sz="1000" u="none" cap="none" strike="noStrike">
              <a:solidFill>
                <a:srgbClr val="201B58"/>
              </a:solidFill>
              <a:latin typeface="Arial"/>
              <a:ea typeface="Arial"/>
              <a:cs typeface="Arial"/>
              <a:sym typeface="Arial"/>
            </a:endParaRPr>
          </a:p>
        </p:txBody>
      </p:sp>
      <p:sp>
        <p:nvSpPr>
          <p:cNvPr id="427" name="Google Shape;427;g3af133b5fdc_0_0"/>
          <p:cNvSpPr/>
          <p:nvPr/>
        </p:nvSpPr>
        <p:spPr>
          <a:xfrm>
            <a:off x="774783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8" name="Google Shape;428;g3af133b5fdc_0_0"/>
          <p:cNvSpPr/>
          <p:nvPr/>
        </p:nvSpPr>
        <p:spPr>
          <a:xfrm>
            <a:off x="10447190" y="5034234"/>
            <a:ext cx="127500" cy="1239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29" name="Google Shape;429;g3af133b5fdc_0_0"/>
          <p:cNvSpPr txBox="1"/>
          <p:nvPr/>
        </p:nvSpPr>
        <p:spPr>
          <a:xfrm>
            <a:off x="10640152" y="5034234"/>
            <a:ext cx="612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Small MSc</a:t>
            </a:r>
            <a:endParaRPr b="0" i="0" sz="1000" u="none" cap="none" strike="noStrike">
              <a:solidFill>
                <a:srgbClr val="201B58"/>
              </a:solidFill>
              <a:latin typeface="Arial"/>
              <a:ea typeface="Arial"/>
              <a:cs typeface="Arial"/>
              <a:sym typeface="Arial"/>
            </a:endParaRPr>
          </a:p>
        </p:txBody>
      </p:sp>
      <p:sp>
        <p:nvSpPr>
          <p:cNvPr id="430" name="Google Shape;430;g3af133b5fdc_0_0"/>
          <p:cNvSpPr txBox="1"/>
          <p:nvPr/>
        </p:nvSpPr>
        <p:spPr>
          <a:xfrm>
            <a:off x="6402399" y="5279666"/>
            <a:ext cx="849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Dutch students</a:t>
            </a:r>
            <a:endParaRPr b="0" i="0" sz="1000" u="none" cap="none" strike="noStrike">
              <a:solidFill>
                <a:srgbClr val="201B58"/>
              </a:solidFill>
              <a:latin typeface="Arial"/>
              <a:ea typeface="Arial"/>
              <a:cs typeface="Arial"/>
              <a:sym typeface="Arial"/>
            </a:endParaRPr>
          </a:p>
        </p:txBody>
      </p:sp>
      <p:sp>
        <p:nvSpPr>
          <p:cNvPr id="431" name="Google Shape;431;g3af133b5fdc_0_0"/>
          <p:cNvSpPr/>
          <p:nvPr/>
        </p:nvSpPr>
        <p:spPr>
          <a:xfrm>
            <a:off x="6222918" y="5279666"/>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32" name="Google Shape;432;g3af133b5fdc_0_0"/>
          <p:cNvSpPr txBox="1"/>
          <p:nvPr/>
        </p:nvSpPr>
        <p:spPr>
          <a:xfrm>
            <a:off x="7519694" y="5279666"/>
            <a:ext cx="12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International students</a:t>
            </a:r>
            <a:endParaRPr b="0" i="0" sz="1000" u="none" cap="none" strike="noStrike">
              <a:solidFill>
                <a:srgbClr val="201B58"/>
              </a:solidFill>
              <a:latin typeface="Arial"/>
              <a:ea typeface="Arial"/>
              <a:cs typeface="Arial"/>
              <a:sym typeface="Arial"/>
            </a:endParaRPr>
          </a:p>
        </p:txBody>
      </p:sp>
      <p:sp>
        <p:nvSpPr>
          <p:cNvPr id="433" name="Google Shape;433;g3af133b5fdc_0_0"/>
          <p:cNvSpPr/>
          <p:nvPr/>
        </p:nvSpPr>
        <p:spPr>
          <a:xfrm>
            <a:off x="7340212" y="5279666"/>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434" name="Google Shape;434;g3af133b5fdc_0_0"/>
          <p:cNvCxnSpPr/>
          <p:nvPr/>
        </p:nvCxnSpPr>
        <p:spPr>
          <a:xfrm>
            <a:off x="6222918" y="5233894"/>
            <a:ext cx="5764200" cy="0"/>
          </a:xfrm>
          <a:prstGeom prst="straightConnector1">
            <a:avLst/>
          </a:prstGeom>
          <a:noFill/>
          <a:ln cap="flat" cmpd="sng" w="9525">
            <a:solidFill>
              <a:srgbClr val="7F7F7F"/>
            </a:solidFill>
            <a:prstDash val="solid"/>
            <a:miter lim="800000"/>
            <a:headEnd len="sm" w="sm" type="none"/>
            <a:tailEnd len="sm" w="sm" type="none"/>
          </a:ln>
        </p:spPr>
      </p:cxnSp>
      <p:cxnSp>
        <p:nvCxnSpPr>
          <p:cNvPr id="435" name="Google Shape;435;g3af133b5fdc_0_0"/>
          <p:cNvCxnSpPr/>
          <p:nvPr/>
        </p:nvCxnSpPr>
        <p:spPr>
          <a:xfrm>
            <a:off x="6222918" y="5479326"/>
            <a:ext cx="5764200" cy="0"/>
          </a:xfrm>
          <a:prstGeom prst="straightConnector1">
            <a:avLst/>
          </a:prstGeom>
          <a:noFill/>
          <a:ln cap="flat" cmpd="sng" w="9525">
            <a:solidFill>
              <a:srgbClr val="7F7F7F"/>
            </a:solidFill>
            <a:prstDash val="solid"/>
            <a:miter lim="800000"/>
            <a:headEnd len="sm" w="sm" type="none"/>
            <a:tailEnd len="sm" w="sm" type="none"/>
          </a:ln>
        </p:spPr>
      </p:cxnSp>
      <p:sp>
        <p:nvSpPr>
          <p:cNvPr id="436" name="Google Shape;436;g3af133b5fdc_0_0"/>
          <p:cNvSpPr txBox="1"/>
          <p:nvPr/>
        </p:nvSpPr>
        <p:spPr>
          <a:xfrm>
            <a:off x="6402399" y="5525098"/>
            <a:ext cx="1620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STAR members (non-active)</a:t>
            </a:r>
            <a:endParaRPr b="0" i="0" sz="1000" u="none" cap="none" strike="noStrike">
              <a:solidFill>
                <a:srgbClr val="201B58"/>
              </a:solidFill>
              <a:latin typeface="Arial"/>
              <a:ea typeface="Arial"/>
              <a:cs typeface="Arial"/>
              <a:sym typeface="Arial"/>
            </a:endParaRPr>
          </a:p>
        </p:txBody>
      </p:sp>
      <p:sp>
        <p:nvSpPr>
          <p:cNvPr id="437" name="Google Shape;437;g3af133b5fdc_0_0"/>
          <p:cNvSpPr/>
          <p:nvPr/>
        </p:nvSpPr>
        <p:spPr>
          <a:xfrm>
            <a:off x="6222918"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38" name="Google Shape;438;g3af133b5fdc_0_0"/>
          <p:cNvSpPr txBox="1"/>
          <p:nvPr/>
        </p:nvSpPr>
        <p:spPr>
          <a:xfrm>
            <a:off x="8336414" y="5525098"/>
            <a:ext cx="9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Active members</a:t>
            </a:r>
            <a:endParaRPr b="0" i="0" sz="1000" u="none" cap="none" strike="noStrike">
              <a:solidFill>
                <a:srgbClr val="201B58"/>
              </a:solidFill>
              <a:latin typeface="Arial"/>
              <a:ea typeface="Arial"/>
              <a:cs typeface="Arial"/>
              <a:sym typeface="Arial"/>
            </a:endParaRPr>
          </a:p>
        </p:txBody>
      </p:sp>
      <p:sp>
        <p:nvSpPr>
          <p:cNvPr id="439" name="Google Shape;439;g3af133b5fdc_0_0"/>
          <p:cNvSpPr/>
          <p:nvPr/>
        </p:nvSpPr>
        <p:spPr>
          <a:xfrm>
            <a:off x="8156931"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40" name="Google Shape;440;g3af133b5fdc_0_0"/>
          <p:cNvSpPr txBox="1"/>
          <p:nvPr/>
        </p:nvSpPr>
        <p:spPr>
          <a:xfrm>
            <a:off x="6222596" y="5770530"/>
            <a:ext cx="1101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Functional area(s)</a:t>
            </a:r>
            <a:endParaRPr b="1" i="0" sz="1000" u="none" cap="none" strike="noStrike">
              <a:solidFill>
                <a:srgbClr val="201B58"/>
              </a:solidFill>
              <a:latin typeface="Arial"/>
              <a:ea typeface="Arial"/>
              <a:cs typeface="Arial"/>
              <a:sym typeface="Arial"/>
            </a:endParaRPr>
          </a:p>
        </p:txBody>
      </p:sp>
      <p:cxnSp>
        <p:nvCxnSpPr>
          <p:cNvPr id="441" name="Google Shape;441;g3af133b5fdc_0_0"/>
          <p:cNvCxnSpPr/>
          <p:nvPr/>
        </p:nvCxnSpPr>
        <p:spPr>
          <a:xfrm>
            <a:off x="6205806" y="5724758"/>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442" name="Google Shape;442;g3af133b5fdc_0_0"/>
          <p:cNvSpPr txBox="1"/>
          <p:nvPr/>
        </p:nvSpPr>
        <p:spPr>
          <a:xfrm>
            <a:off x="6403068" y="5970194"/>
            <a:ext cx="684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Commercial</a:t>
            </a:r>
            <a:endParaRPr b="0" i="0" sz="1400" u="none" cap="none" strike="noStrike">
              <a:solidFill>
                <a:srgbClr val="000000"/>
              </a:solidFill>
              <a:latin typeface="Arial"/>
              <a:ea typeface="Arial"/>
              <a:cs typeface="Arial"/>
              <a:sym typeface="Arial"/>
            </a:endParaRPr>
          </a:p>
        </p:txBody>
      </p:sp>
      <p:sp>
        <p:nvSpPr>
          <p:cNvPr id="443" name="Google Shape;443;g3af133b5fdc_0_0"/>
          <p:cNvSpPr/>
          <p:nvPr/>
        </p:nvSpPr>
        <p:spPr>
          <a:xfrm>
            <a:off x="6222918"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44" name="Google Shape;444;g3af133b5fdc_0_0"/>
          <p:cNvSpPr txBox="1"/>
          <p:nvPr/>
        </p:nvSpPr>
        <p:spPr>
          <a:xfrm>
            <a:off x="8702307" y="5970194"/>
            <a:ext cx="453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Finance</a:t>
            </a:r>
            <a:endParaRPr b="0" i="0" sz="1400" u="none" cap="none" strike="noStrike">
              <a:solidFill>
                <a:srgbClr val="000000"/>
              </a:solidFill>
              <a:latin typeface="Arial"/>
              <a:ea typeface="Arial"/>
              <a:cs typeface="Arial"/>
              <a:sym typeface="Arial"/>
            </a:endParaRPr>
          </a:p>
        </p:txBody>
      </p:sp>
      <p:sp>
        <p:nvSpPr>
          <p:cNvPr id="445" name="Google Shape;445;g3af133b5fdc_0_0"/>
          <p:cNvSpPr/>
          <p:nvPr/>
        </p:nvSpPr>
        <p:spPr>
          <a:xfrm>
            <a:off x="8522157"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46" name="Google Shape;446;g3af133b5fdc_0_0"/>
          <p:cNvSpPr txBox="1"/>
          <p:nvPr/>
        </p:nvSpPr>
        <p:spPr>
          <a:xfrm>
            <a:off x="7426852" y="5970194"/>
            <a:ext cx="936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Brand/Marketing</a:t>
            </a:r>
            <a:endParaRPr b="0" i="0" sz="1400" u="none" cap="none" strike="noStrike">
              <a:solidFill>
                <a:srgbClr val="000000"/>
              </a:solidFill>
              <a:latin typeface="Arial"/>
              <a:ea typeface="Arial"/>
              <a:cs typeface="Arial"/>
              <a:sym typeface="Arial"/>
            </a:endParaRPr>
          </a:p>
        </p:txBody>
      </p:sp>
      <p:sp>
        <p:nvSpPr>
          <p:cNvPr id="447" name="Google Shape;447;g3af133b5fdc_0_0"/>
          <p:cNvSpPr/>
          <p:nvPr/>
        </p:nvSpPr>
        <p:spPr>
          <a:xfrm>
            <a:off x="7246702" y="597019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48" name="Google Shape;448;g3af133b5fdc_0_0"/>
          <p:cNvSpPr txBox="1"/>
          <p:nvPr/>
        </p:nvSpPr>
        <p:spPr>
          <a:xfrm>
            <a:off x="9495258" y="5970194"/>
            <a:ext cx="186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HR</a:t>
            </a:r>
            <a:endParaRPr b="0" i="0" sz="1400" u="none" cap="none" strike="noStrike">
              <a:solidFill>
                <a:srgbClr val="000000"/>
              </a:solidFill>
              <a:latin typeface="Arial"/>
              <a:ea typeface="Arial"/>
              <a:cs typeface="Arial"/>
              <a:sym typeface="Arial"/>
            </a:endParaRPr>
          </a:p>
        </p:txBody>
      </p:sp>
      <p:sp>
        <p:nvSpPr>
          <p:cNvPr id="449" name="Google Shape;449;g3af133b5fdc_0_0"/>
          <p:cNvSpPr/>
          <p:nvPr/>
        </p:nvSpPr>
        <p:spPr>
          <a:xfrm>
            <a:off x="9315108"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50" name="Google Shape;450;g3af133b5fdc_0_0"/>
          <p:cNvSpPr txBox="1"/>
          <p:nvPr/>
        </p:nvSpPr>
        <p:spPr>
          <a:xfrm>
            <a:off x="10020509" y="5970194"/>
            <a:ext cx="187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Project management / operations</a:t>
            </a:r>
            <a:endParaRPr b="0" i="0" sz="1400" u="none" cap="none" strike="noStrike">
              <a:solidFill>
                <a:srgbClr val="000000"/>
              </a:solidFill>
              <a:latin typeface="Arial"/>
              <a:ea typeface="Arial"/>
              <a:cs typeface="Arial"/>
              <a:sym typeface="Arial"/>
            </a:endParaRPr>
          </a:p>
        </p:txBody>
      </p:sp>
      <p:sp>
        <p:nvSpPr>
          <p:cNvPr id="451" name="Google Shape;451;g3af133b5fdc_0_0"/>
          <p:cNvSpPr/>
          <p:nvPr/>
        </p:nvSpPr>
        <p:spPr>
          <a:xfrm>
            <a:off x="9840357" y="5970194"/>
            <a:ext cx="127500" cy="123900"/>
          </a:xfrm>
          <a:prstGeom prst="rect">
            <a:avLst/>
          </a:prstGeom>
          <a:solidFill>
            <a:schemeClr val="dk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452" name="Google Shape;452;g3af133b5fdc_0_0"/>
          <p:cNvCxnSpPr/>
          <p:nvPr/>
        </p:nvCxnSpPr>
        <p:spPr>
          <a:xfrm>
            <a:off x="6205806" y="4343710"/>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453" name="Google Shape;453;g3af133b5fdc_0_0"/>
          <p:cNvSpPr txBox="1"/>
          <p:nvPr/>
        </p:nvSpPr>
        <p:spPr>
          <a:xfrm>
            <a:off x="6222597" y="4389482"/>
            <a:ext cx="11157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ambition</a:t>
            </a:r>
            <a:endParaRPr b="1" i="0" sz="1000" u="none" cap="none" strike="noStrike">
              <a:solidFill>
                <a:srgbClr val="201B58"/>
              </a:solidFill>
              <a:latin typeface="Arial"/>
              <a:ea typeface="Arial"/>
              <a:cs typeface="Arial"/>
              <a:sym typeface="Arial"/>
            </a:endParaRPr>
          </a:p>
        </p:txBody>
      </p:sp>
      <p:sp>
        <p:nvSpPr>
          <p:cNvPr id="454" name="Google Shape;454;g3af133b5fdc_0_0"/>
          <p:cNvSpPr txBox="1"/>
          <p:nvPr/>
        </p:nvSpPr>
        <p:spPr>
          <a:xfrm>
            <a:off x="6406600" y="4589150"/>
            <a:ext cx="2231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Organizational Resilience &amp; Innovation</a:t>
            </a:r>
            <a:endParaRPr b="0" i="0" sz="1400" u="none" cap="none" strike="noStrike">
              <a:solidFill>
                <a:srgbClr val="000000"/>
              </a:solidFill>
              <a:latin typeface="Arial"/>
              <a:ea typeface="Arial"/>
              <a:cs typeface="Arial"/>
              <a:sym typeface="Arial"/>
            </a:endParaRPr>
          </a:p>
        </p:txBody>
      </p:sp>
      <p:sp>
        <p:nvSpPr>
          <p:cNvPr id="455" name="Google Shape;455;g3af133b5fdc_0_0"/>
          <p:cNvSpPr/>
          <p:nvPr/>
        </p:nvSpPr>
        <p:spPr>
          <a:xfrm>
            <a:off x="6222918" y="4589142"/>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56" name="Google Shape;456;g3af133b5fdc_0_0"/>
          <p:cNvSpPr txBox="1"/>
          <p:nvPr/>
        </p:nvSpPr>
        <p:spPr>
          <a:xfrm>
            <a:off x="8838027" y="4612013"/>
            <a:ext cx="1565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Strategic Academic Focus</a:t>
            </a:r>
            <a:endParaRPr b="0" i="0" sz="1400" u="none" cap="none" strike="noStrike">
              <a:solidFill>
                <a:srgbClr val="000000"/>
              </a:solidFill>
              <a:latin typeface="Arial"/>
              <a:ea typeface="Arial"/>
              <a:cs typeface="Arial"/>
              <a:sym typeface="Arial"/>
            </a:endParaRPr>
          </a:p>
        </p:txBody>
      </p:sp>
      <p:sp>
        <p:nvSpPr>
          <p:cNvPr id="457" name="Google Shape;457;g3af133b5fdc_0_0"/>
          <p:cNvSpPr/>
          <p:nvPr/>
        </p:nvSpPr>
        <p:spPr>
          <a:xfrm>
            <a:off x="8654326" y="4612005"/>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58" name="Google Shape;458;g3af133b5fdc_0_0"/>
          <p:cNvSpPr txBox="1"/>
          <p:nvPr/>
        </p:nvSpPr>
        <p:spPr>
          <a:xfrm>
            <a:off x="10739804" y="4589138"/>
            <a:ext cx="1565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Strong AM community</a:t>
            </a:r>
            <a:endParaRPr b="0" i="0" sz="1400" u="none" cap="none" strike="noStrike">
              <a:solidFill>
                <a:srgbClr val="000000"/>
              </a:solidFill>
              <a:latin typeface="Arial"/>
              <a:ea typeface="Arial"/>
              <a:cs typeface="Arial"/>
              <a:sym typeface="Arial"/>
            </a:endParaRPr>
          </a:p>
        </p:txBody>
      </p:sp>
      <p:sp>
        <p:nvSpPr>
          <p:cNvPr id="459" name="Google Shape;459;g3af133b5fdc_0_0"/>
          <p:cNvSpPr/>
          <p:nvPr/>
        </p:nvSpPr>
        <p:spPr>
          <a:xfrm>
            <a:off x="10556101" y="458913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60" name="Google Shape;460;g3af133b5fdc_0_0"/>
          <p:cNvSpPr txBox="1"/>
          <p:nvPr/>
        </p:nvSpPr>
        <p:spPr>
          <a:xfrm>
            <a:off x="6205805" y="4834574"/>
            <a:ext cx="1136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Target audience(s)</a:t>
            </a:r>
            <a:endParaRPr b="1" i="0" sz="1000" u="none" cap="none" strike="noStrike">
              <a:solidFill>
                <a:srgbClr val="201B58"/>
              </a:solidFill>
              <a:latin typeface="Arial"/>
              <a:ea typeface="Arial"/>
              <a:cs typeface="Arial"/>
              <a:sym typeface="Arial"/>
            </a:endParaRPr>
          </a:p>
        </p:txBody>
      </p:sp>
      <p:cxnSp>
        <p:nvCxnSpPr>
          <p:cNvPr id="461" name="Google Shape;461;g3af133b5fdc_0_0"/>
          <p:cNvCxnSpPr/>
          <p:nvPr/>
        </p:nvCxnSpPr>
        <p:spPr>
          <a:xfrm>
            <a:off x="6205806" y="4788802"/>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462" name="Google Shape;462;g3af133b5fdc_0_0"/>
          <p:cNvSpPr txBox="1"/>
          <p:nvPr/>
        </p:nvSpPr>
        <p:spPr>
          <a:xfrm>
            <a:off x="6380479" y="4144050"/>
            <a:ext cx="1752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Societal impact &amp; sustainability</a:t>
            </a:r>
            <a:endParaRPr b="0" i="0" sz="1000" u="none" cap="none" strike="noStrike">
              <a:solidFill>
                <a:srgbClr val="201B58"/>
              </a:solidFill>
              <a:latin typeface="Arial"/>
              <a:ea typeface="Arial"/>
              <a:cs typeface="Arial"/>
              <a:sym typeface="Arial"/>
            </a:endParaRPr>
          </a:p>
        </p:txBody>
      </p:sp>
      <p:sp>
        <p:nvSpPr>
          <p:cNvPr id="463" name="Google Shape;463;g3af133b5fdc_0_0"/>
          <p:cNvSpPr/>
          <p:nvPr/>
        </p:nvSpPr>
        <p:spPr>
          <a:xfrm>
            <a:off x="6219718" y="4144050"/>
            <a:ext cx="127500" cy="123900"/>
          </a:xfrm>
          <a:prstGeom prst="rect">
            <a:avLst/>
          </a:prstGeom>
          <a:solidFill>
            <a:srgbClr val="FFFFFF"/>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464" name="Google Shape;464;g3af133b5fdc_0_0"/>
          <p:cNvSpPr txBox="1"/>
          <p:nvPr/>
        </p:nvSpPr>
        <p:spPr>
          <a:xfrm>
            <a:off x="8420653" y="4144050"/>
            <a:ext cx="2324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AM personal &amp; professional development</a:t>
            </a:r>
            <a:endParaRPr b="0" i="0" sz="1000" u="none" cap="none" strike="noStrike">
              <a:solidFill>
                <a:srgbClr val="201B58"/>
              </a:solidFill>
              <a:latin typeface="Arial"/>
              <a:ea typeface="Arial"/>
              <a:cs typeface="Arial"/>
              <a:sym typeface="Arial"/>
            </a:endParaRPr>
          </a:p>
        </p:txBody>
      </p:sp>
      <p:sp>
        <p:nvSpPr>
          <p:cNvPr id="465" name="Google Shape;465;g3af133b5fdc_0_0"/>
          <p:cNvSpPr/>
          <p:nvPr/>
        </p:nvSpPr>
        <p:spPr>
          <a:xfrm>
            <a:off x="8259889" y="414405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16"/>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471" name="Google Shape;471;p16"/>
          <p:cNvSpPr/>
          <p:nvPr/>
        </p:nvSpPr>
        <p:spPr>
          <a:xfrm>
            <a:off x="104119" y="988985"/>
            <a:ext cx="5998803" cy="211229"/>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Estimated financial costs </a:t>
            </a:r>
            <a:r>
              <a:rPr b="0" i="1" lang="en-US" sz="1000" u="none" cap="none" strike="noStrike">
                <a:solidFill>
                  <a:srgbClr val="FFFFFF"/>
                </a:solidFill>
                <a:latin typeface="Arial"/>
                <a:ea typeface="Arial"/>
                <a:cs typeface="Arial"/>
                <a:sym typeface="Arial"/>
              </a:rPr>
              <a:t>(if any)</a:t>
            </a:r>
            <a:endParaRPr b="0" i="0" sz="1400" u="none" cap="none" strike="noStrike">
              <a:solidFill>
                <a:srgbClr val="000000"/>
              </a:solidFill>
              <a:latin typeface="Arial"/>
              <a:ea typeface="Arial"/>
              <a:cs typeface="Arial"/>
              <a:sym typeface="Arial"/>
            </a:endParaRPr>
          </a:p>
        </p:txBody>
      </p:sp>
      <p:sp>
        <p:nvSpPr>
          <p:cNvPr id="472" name="Google Shape;472;p16"/>
          <p:cNvSpPr/>
          <p:nvPr/>
        </p:nvSpPr>
        <p:spPr>
          <a:xfrm>
            <a:off x="6271836" y="3254370"/>
            <a:ext cx="5788282"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Estimated capacity required in the Value Driver</a:t>
            </a:r>
            <a:endParaRPr b="0" i="0" sz="1400" u="none" cap="none" strike="noStrike">
              <a:solidFill>
                <a:srgbClr val="000000"/>
              </a:solidFill>
              <a:latin typeface="Arial"/>
              <a:ea typeface="Arial"/>
              <a:cs typeface="Arial"/>
              <a:sym typeface="Arial"/>
            </a:endParaRPr>
          </a:p>
        </p:txBody>
      </p:sp>
      <p:graphicFrame>
        <p:nvGraphicFramePr>
          <p:cNvPr id="473" name="Google Shape;473;p16"/>
          <p:cNvGraphicFramePr/>
          <p:nvPr/>
        </p:nvGraphicFramePr>
        <p:xfrm>
          <a:off x="6271836" y="3567056"/>
          <a:ext cx="3000000" cy="3000000"/>
        </p:xfrm>
        <a:graphic>
          <a:graphicData uri="http://schemas.openxmlformats.org/drawingml/2006/table">
            <a:tbl>
              <a:tblPr>
                <a:noFill/>
                <a:tableStyleId>{C5731C0F-C688-4FB1-88AB-C4D54DDAFE16}</a:tableStyleId>
              </a:tblPr>
              <a:tblGrid>
                <a:gridCol w="4553800"/>
                <a:gridCol w="1234475"/>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Name</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Hours/week</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Yvonne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3</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Bas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3</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Merlijn</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3</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474" name="Google Shape;474;p16"/>
          <p:cNvSpPr/>
          <p:nvPr/>
        </p:nvSpPr>
        <p:spPr>
          <a:xfrm>
            <a:off x="2560319" y="125557"/>
            <a:ext cx="4806248"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1: </a:t>
            </a:r>
            <a:r>
              <a:rPr b="0" i="0" lang="en-US" sz="1200" u="none" cap="none" strike="noStrike">
                <a:solidFill>
                  <a:schemeClr val="dk1"/>
                </a:solidFill>
                <a:latin typeface="Arial"/>
                <a:ea typeface="Arial"/>
                <a:cs typeface="Arial"/>
                <a:sym typeface="Arial"/>
              </a:rPr>
              <a:t>Fulfilling current RSM student needs by reviewing and changing STAR’s portfolio of events</a:t>
            </a:r>
            <a:endParaRPr b="0" i="0" sz="1400" u="none" cap="none" strike="noStrike">
              <a:solidFill>
                <a:srgbClr val="000000"/>
              </a:solidFill>
              <a:latin typeface="Arial"/>
              <a:ea typeface="Arial"/>
              <a:cs typeface="Arial"/>
              <a:sym typeface="Arial"/>
            </a:endParaRPr>
          </a:p>
        </p:txBody>
      </p:sp>
      <p:sp>
        <p:nvSpPr>
          <p:cNvPr id="475" name="Google Shape;475;p16"/>
          <p:cNvSpPr/>
          <p:nvPr/>
        </p:nvSpPr>
        <p:spPr>
          <a:xfrm>
            <a:off x="84077" y="125557"/>
            <a:ext cx="2567947"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Impact, resourcing and support</a:t>
            </a:r>
            <a:endParaRPr b="0" i="0" sz="1400" u="none" cap="none" strike="noStrike">
              <a:solidFill>
                <a:srgbClr val="000000"/>
              </a:solidFill>
              <a:latin typeface="Arial"/>
              <a:ea typeface="Arial"/>
              <a:cs typeface="Arial"/>
              <a:sym typeface="Arial"/>
            </a:endParaRPr>
          </a:p>
        </p:txBody>
      </p:sp>
      <p:sp>
        <p:nvSpPr>
          <p:cNvPr id="476" name="Google Shape;476;p16"/>
          <p:cNvSpPr/>
          <p:nvPr/>
        </p:nvSpPr>
        <p:spPr>
          <a:xfrm>
            <a:off x="2606085" y="125557"/>
            <a:ext cx="98591"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477" name="Google Shape;477;p16"/>
          <p:cNvSpPr/>
          <p:nvPr/>
        </p:nvSpPr>
        <p:spPr>
          <a:xfrm>
            <a:off x="206893" y="65614"/>
            <a:ext cx="329764" cy="646182"/>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478" name="Google Shape;478;p16"/>
          <p:cNvSpPr/>
          <p:nvPr/>
        </p:nvSpPr>
        <p:spPr>
          <a:xfrm>
            <a:off x="536657" y="67005"/>
            <a:ext cx="45719" cy="57183"/>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479" name="Google Shape;479;p16"/>
          <p:cNvSpPr txBox="1"/>
          <p:nvPr/>
        </p:nvSpPr>
        <p:spPr>
          <a:xfrm>
            <a:off x="226423" y="163658"/>
            <a:ext cx="286620" cy="21544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L2</a:t>
            </a:r>
            <a:endParaRPr b="1" i="0" sz="1400" u="none" cap="none" strike="noStrike">
              <a:solidFill>
                <a:schemeClr val="lt1"/>
              </a:solidFill>
              <a:latin typeface="Arial"/>
              <a:ea typeface="Arial"/>
              <a:cs typeface="Arial"/>
              <a:sym typeface="Arial"/>
            </a:endParaRPr>
          </a:p>
        </p:txBody>
      </p:sp>
      <p:sp>
        <p:nvSpPr>
          <p:cNvPr id="480" name="Google Shape;480;p16"/>
          <p:cNvSpPr/>
          <p:nvPr/>
        </p:nvSpPr>
        <p:spPr>
          <a:xfrm>
            <a:off x="3728566" y="1329627"/>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481" name="Google Shape;481;p16"/>
          <p:cNvSpPr/>
          <p:nvPr/>
        </p:nvSpPr>
        <p:spPr>
          <a:xfrm>
            <a:off x="2694933" y="1329627"/>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482" name="Google Shape;482;p16"/>
          <p:cNvSpPr/>
          <p:nvPr/>
        </p:nvSpPr>
        <p:spPr>
          <a:xfrm>
            <a:off x="1661300" y="1329627"/>
            <a:ext cx="166705" cy="161801"/>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483" name="Google Shape;483;p16"/>
          <p:cNvSpPr/>
          <p:nvPr/>
        </p:nvSpPr>
        <p:spPr>
          <a:xfrm>
            <a:off x="4762198" y="1329627"/>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484" name="Google Shape;484;p16"/>
          <p:cNvGrpSpPr/>
          <p:nvPr/>
        </p:nvGrpSpPr>
        <p:grpSpPr>
          <a:xfrm>
            <a:off x="1946924" y="1282831"/>
            <a:ext cx="286348" cy="255393"/>
            <a:chOff x="2088345" y="1282831"/>
            <a:chExt cx="286348" cy="255393"/>
          </a:xfrm>
        </p:grpSpPr>
        <p:sp>
          <p:nvSpPr>
            <p:cNvPr id="485" name="Google Shape;485;p16"/>
            <p:cNvSpPr txBox="1"/>
            <p:nvPr/>
          </p:nvSpPr>
          <p:spPr>
            <a:xfrm>
              <a:off x="2088345" y="1333583"/>
              <a:ext cx="286348"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486" name="Google Shape;486;p16"/>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487" name="Google Shape;487;p16"/>
          <p:cNvGrpSpPr/>
          <p:nvPr/>
        </p:nvGrpSpPr>
        <p:grpSpPr>
          <a:xfrm>
            <a:off x="2939391" y="1282831"/>
            <a:ext cx="286348" cy="255393"/>
            <a:chOff x="3062078" y="1282831"/>
            <a:chExt cx="286348" cy="255393"/>
          </a:xfrm>
        </p:grpSpPr>
        <p:sp>
          <p:nvSpPr>
            <p:cNvPr id="488" name="Google Shape;488;p16"/>
            <p:cNvSpPr txBox="1"/>
            <p:nvPr/>
          </p:nvSpPr>
          <p:spPr>
            <a:xfrm>
              <a:off x="3062078" y="1333583"/>
              <a:ext cx="286348"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489" name="Google Shape;489;p16"/>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490" name="Google Shape;490;p16"/>
          <p:cNvGrpSpPr/>
          <p:nvPr/>
        </p:nvGrpSpPr>
        <p:grpSpPr>
          <a:xfrm>
            <a:off x="3998058" y="1282831"/>
            <a:ext cx="286347" cy="255393"/>
            <a:chOff x="4083248" y="1282831"/>
            <a:chExt cx="286347" cy="255393"/>
          </a:xfrm>
        </p:grpSpPr>
        <p:sp>
          <p:nvSpPr>
            <p:cNvPr id="491" name="Google Shape;491;p16"/>
            <p:cNvSpPr txBox="1"/>
            <p:nvPr/>
          </p:nvSpPr>
          <p:spPr>
            <a:xfrm>
              <a:off x="4083248" y="1333583"/>
              <a:ext cx="286347"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492" name="Google Shape;492;p16"/>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493" name="Google Shape;493;p16"/>
          <p:cNvGrpSpPr/>
          <p:nvPr/>
        </p:nvGrpSpPr>
        <p:grpSpPr>
          <a:xfrm>
            <a:off x="5022656" y="1282831"/>
            <a:ext cx="286347" cy="255393"/>
            <a:chOff x="4837632" y="1282831"/>
            <a:chExt cx="286347" cy="255393"/>
          </a:xfrm>
        </p:grpSpPr>
        <p:sp>
          <p:nvSpPr>
            <p:cNvPr id="494" name="Google Shape;494;p16"/>
            <p:cNvSpPr txBox="1"/>
            <p:nvPr/>
          </p:nvSpPr>
          <p:spPr>
            <a:xfrm>
              <a:off x="4837632" y="1333583"/>
              <a:ext cx="286347"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495" name="Google Shape;495;p16"/>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496" name="Google Shape;496;p16"/>
          <p:cNvSpPr txBox="1"/>
          <p:nvPr/>
        </p:nvSpPr>
        <p:spPr>
          <a:xfrm>
            <a:off x="1946924" y="1540336"/>
            <a:ext cx="516167"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497" name="Google Shape;497;p16"/>
          <p:cNvSpPr txBox="1"/>
          <p:nvPr/>
        </p:nvSpPr>
        <p:spPr>
          <a:xfrm>
            <a:off x="2939391" y="1540336"/>
            <a:ext cx="625171"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498" name="Google Shape;498;p16"/>
          <p:cNvSpPr txBox="1"/>
          <p:nvPr/>
        </p:nvSpPr>
        <p:spPr>
          <a:xfrm>
            <a:off x="3998058" y="1540336"/>
            <a:ext cx="695703"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499" name="Google Shape;499;p16"/>
          <p:cNvSpPr txBox="1"/>
          <p:nvPr/>
        </p:nvSpPr>
        <p:spPr>
          <a:xfrm>
            <a:off x="5021994" y="1540336"/>
            <a:ext cx="586699"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500" name="Google Shape;500;p16"/>
          <p:cNvSpPr txBox="1"/>
          <p:nvPr/>
        </p:nvSpPr>
        <p:spPr>
          <a:xfrm>
            <a:off x="110241" y="1215069"/>
            <a:ext cx="1308050"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One-time investment:</a:t>
            </a:r>
            <a:endParaRPr b="0" i="0" sz="1400" u="none" cap="none" strike="noStrike">
              <a:solidFill>
                <a:srgbClr val="000000"/>
              </a:solidFill>
              <a:latin typeface="Arial"/>
              <a:ea typeface="Arial"/>
              <a:cs typeface="Arial"/>
              <a:sym typeface="Arial"/>
            </a:endParaRPr>
          </a:p>
        </p:txBody>
      </p:sp>
      <p:sp>
        <p:nvSpPr>
          <p:cNvPr id="501" name="Google Shape;501;p16"/>
          <p:cNvSpPr txBox="1"/>
          <p:nvPr/>
        </p:nvSpPr>
        <p:spPr>
          <a:xfrm>
            <a:off x="109380" y="1887500"/>
            <a:ext cx="846386"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Annual costs:</a:t>
            </a:r>
            <a:endParaRPr b="0" i="0" sz="1400" u="none" cap="none" strike="noStrike">
              <a:solidFill>
                <a:srgbClr val="000000"/>
              </a:solidFill>
              <a:latin typeface="Arial"/>
              <a:ea typeface="Arial"/>
              <a:cs typeface="Arial"/>
              <a:sym typeface="Arial"/>
            </a:endParaRPr>
          </a:p>
        </p:txBody>
      </p:sp>
      <p:cxnSp>
        <p:nvCxnSpPr>
          <p:cNvPr id="502" name="Google Shape;502;p16"/>
          <p:cNvCxnSpPr/>
          <p:nvPr/>
        </p:nvCxnSpPr>
        <p:spPr>
          <a:xfrm>
            <a:off x="123767" y="1852147"/>
            <a:ext cx="5779883" cy="0"/>
          </a:xfrm>
          <a:prstGeom prst="straightConnector1">
            <a:avLst/>
          </a:prstGeom>
          <a:noFill/>
          <a:ln cap="flat" cmpd="sng" w="9525">
            <a:solidFill>
              <a:schemeClr val="accent1"/>
            </a:solidFill>
            <a:prstDash val="solid"/>
            <a:miter lim="800000"/>
            <a:headEnd len="sm" w="sm" type="none"/>
            <a:tailEnd len="sm" w="sm" type="none"/>
          </a:ln>
        </p:spPr>
      </p:cxnSp>
      <p:graphicFrame>
        <p:nvGraphicFramePr>
          <p:cNvPr id="503" name="Google Shape;503;p16"/>
          <p:cNvGraphicFramePr/>
          <p:nvPr/>
        </p:nvGraphicFramePr>
        <p:xfrm>
          <a:off x="6271836" y="1303501"/>
          <a:ext cx="3000000" cy="3000000"/>
        </p:xfrm>
        <a:graphic>
          <a:graphicData uri="http://schemas.openxmlformats.org/drawingml/2006/table">
            <a:tbl>
              <a:tblPr>
                <a:noFill/>
                <a:tableStyleId>{C5731C0F-C688-4FB1-88AB-C4D54DDAFE16}</a:tableStyleId>
              </a:tblPr>
              <a:tblGrid>
                <a:gridCol w="2198750"/>
                <a:gridCol w="3589525"/>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Value driver team</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Yvonne (lead), Bas, Merlijn</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Key board members to consult (incl. role)</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Bas (Project Manager Bachelor)</a:t>
                      </a:r>
                      <a:endParaRPr sz="1000" u="none" cap="none" strike="noStrike">
                        <a:solidFill>
                          <a:schemeClr val="dk1"/>
                        </a:solidFil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Business as usual owner after Value Driver</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Bas (Project Manager Bachelor)</a:t>
                      </a:r>
                      <a:endParaRPr sz="1400" u="none" cap="none" strike="noStrike"/>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SB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Verico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504" name="Google Shape;504;p16"/>
          <p:cNvSpPr/>
          <p:nvPr/>
        </p:nvSpPr>
        <p:spPr>
          <a:xfrm>
            <a:off x="3728566" y="2065135"/>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505" name="Google Shape;505;p16"/>
          <p:cNvSpPr/>
          <p:nvPr/>
        </p:nvSpPr>
        <p:spPr>
          <a:xfrm>
            <a:off x="2694933" y="2065135"/>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506" name="Google Shape;506;p16"/>
          <p:cNvSpPr/>
          <p:nvPr/>
        </p:nvSpPr>
        <p:spPr>
          <a:xfrm>
            <a:off x="1661300" y="2065135"/>
            <a:ext cx="166705" cy="161801"/>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507" name="Google Shape;507;p16"/>
          <p:cNvSpPr/>
          <p:nvPr/>
        </p:nvSpPr>
        <p:spPr>
          <a:xfrm>
            <a:off x="4762198" y="2065135"/>
            <a:ext cx="166705" cy="161801"/>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508" name="Google Shape;508;p16"/>
          <p:cNvGrpSpPr/>
          <p:nvPr/>
        </p:nvGrpSpPr>
        <p:grpSpPr>
          <a:xfrm>
            <a:off x="1946924" y="2018339"/>
            <a:ext cx="286348" cy="255393"/>
            <a:chOff x="2088345" y="1282831"/>
            <a:chExt cx="286348" cy="255393"/>
          </a:xfrm>
        </p:grpSpPr>
        <p:sp>
          <p:nvSpPr>
            <p:cNvPr id="509" name="Google Shape;509;p16"/>
            <p:cNvSpPr txBox="1"/>
            <p:nvPr/>
          </p:nvSpPr>
          <p:spPr>
            <a:xfrm>
              <a:off x="2088345" y="1333583"/>
              <a:ext cx="286348"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510" name="Google Shape;510;p16"/>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511" name="Google Shape;511;p16"/>
          <p:cNvGrpSpPr/>
          <p:nvPr/>
        </p:nvGrpSpPr>
        <p:grpSpPr>
          <a:xfrm>
            <a:off x="2939391" y="2018339"/>
            <a:ext cx="286348" cy="255393"/>
            <a:chOff x="3062078" y="1282831"/>
            <a:chExt cx="286348" cy="255393"/>
          </a:xfrm>
        </p:grpSpPr>
        <p:sp>
          <p:nvSpPr>
            <p:cNvPr id="512" name="Google Shape;512;p16"/>
            <p:cNvSpPr txBox="1"/>
            <p:nvPr/>
          </p:nvSpPr>
          <p:spPr>
            <a:xfrm>
              <a:off x="3062078" y="1333583"/>
              <a:ext cx="286348"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513" name="Google Shape;513;p16"/>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514" name="Google Shape;514;p16"/>
          <p:cNvGrpSpPr/>
          <p:nvPr/>
        </p:nvGrpSpPr>
        <p:grpSpPr>
          <a:xfrm>
            <a:off x="3998058" y="2018339"/>
            <a:ext cx="286347" cy="255393"/>
            <a:chOff x="4083248" y="1282831"/>
            <a:chExt cx="286347" cy="255393"/>
          </a:xfrm>
        </p:grpSpPr>
        <p:sp>
          <p:nvSpPr>
            <p:cNvPr id="515" name="Google Shape;515;p16"/>
            <p:cNvSpPr txBox="1"/>
            <p:nvPr/>
          </p:nvSpPr>
          <p:spPr>
            <a:xfrm>
              <a:off x="4083248" y="1333583"/>
              <a:ext cx="286347"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516" name="Google Shape;516;p16"/>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517" name="Google Shape;517;p16"/>
          <p:cNvGrpSpPr/>
          <p:nvPr/>
        </p:nvGrpSpPr>
        <p:grpSpPr>
          <a:xfrm>
            <a:off x="5022656" y="2018339"/>
            <a:ext cx="286347" cy="255393"/>
            <a:chOff x="4837632" y="1282831"/>
            <a:chExt cx="286347" cy="255393"/>
          </a:xfrm>
        </p:grpSpPr>
        <p:sp>
          <p:nvSpPr>
            <p:cNvPr id="518" name="Google Shape;518;p16"/>
            <p:cNvSpPr txBox="1"/>
            <p:nvPr/>
          </p:nvSpPr>
          <p:spPr>
            <a:xfrm>
              <a:off x="4837632" y="1333583"/>
              <a:ext cx="286347" cy="1538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519" name="Google Shape;519;p16"/>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520" name="Google Shape;520;p16"/>
          <p:cNvSpPr txBox="1"/>
          <p:nvPr/>
        </p:nvSpPr>
        <p:spPr>
          <a:xfrm>
            <a:off x="1946924" y="2275844"/>
            <a:ext cx="516167"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521" name="Google Shape;521;p16"/>
          <p:cNvSpPr txBox="1"/>
          <p:nvPr/>
        </p:nvSpPr>
        <p:spPr>
          <a:xfrm>
            <a:off x="2939391" y="2275844"/>
            <a:ext cx="625171"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522" name="Google Shape;522;p16"/>
          <p:cNvSpPr txBox="1"/>
          <p:nvPr/>
        </p:nvSpPr>
        <p:spPr>
          <a:xfrm>
            <a:off x="3998058" y="2275844"/>
            <a:ext cx="695703"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523" name="Google Shape;523;p16"/>
          <p:cNvSpPr txBox="1"/>
          <p:nvPr/>
        </p:nvSpPr>
        <p:spPr>
          <a:xfrm>
            <a:off x="5021994" y="2275844"/>
            <a:ext cx="586699" cy="230832"/>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524" name="Google Shape;524;p16"/>
          <p:cNvSpPr/>
          <p:nvPr/>
        </p:nvSpPr>
        <p:spPr>
          <a:xfrm>
            <a:off x="104119" y="2984995"/>
            <a:ext cx="5998803" cy="897788"/>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The minimal costs are likely associated with the research and planning interviews. Think of costs like giveaways to get people to participate in the survey. Besides that,</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5"/>
                  </a:ext>
                </a:extLst>
              </a:rPr>
              <a:t> costs for new events o</a:t>
            </a:r>
            <a:r>
              <a:rPr b="0" i="0" lang="en-US" sz="1000" u="none" cap="none" strike="noStrike">
                <a:solidFill>
                  <a:schemeClr val="dk1"/>
                </a:solidFill>
                <a:latin typeface="Arial"/>
                <a:ea typeface="Arial"/>
                <a:cs typeface="Arial"/>
                <a:sym typeface="Arial"/>
              </a:rPr>
              <a:t>r committees could arise, however these should be approved before, and are allocated to those potential budgets It is also a possibility that events are cancelled, resulting in allocation that can be used for new or other events. We should inform VeriCo when we think budgets or allocation should be different. </a:t>
            </a:r>
            <a:endParaRPr b="0" i="0" sz="1000" u="none" cap="none" strike="noStrike">
              <a:solidFill>
                <a:schemeClr val="dk1"/>
              </a:solidFill>
              <a:latin typeface="Arial"/>
              <a:ea typeface="Arial"/>
              <a:cs typeface="Arial"/>
              <a:sym typeface="Arial"/>
            </a:endParaRPr>
          </a:p>
        </p:txBody>
      </p:sp>
      <p:sp>
        <p:nvSpPr>
          <p:cNvPr id="525" name="Google Shape;525;p16"/>
          <p:cNvSpPr/>
          <p:nvPr/>
        </p:nvSpPr>
        <p:spPr>
          <a:xfrm>
            <a:off x="104119" y="2681041"/>
            <a:ext cx="5998803" cy="211229"/>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2. Description of costs</a:t>
            </a:r>
            <a:endParaRPr b="0" i="1" sz="1000" u="none" cap="none" strike="noStrike">
              <a:solidFill>
                <a:schemeClr val="lt1"/>
              </a:solidFill>
              <a:latin typeface="Arial"/>
              <a:ea typeface="Arial"/>
              <a:cs typeface="Arial"/>
              <a:sym typeface="Arial"/>
            </a:endParaRPr>
          </a:p>
        </p:txBody>
      </p:sp>
      <p:sp>
        <p:nvSpPr>
          <p:cNvPr id="526" name="Google Shape;526;p16"/>
          <p:cNvSpPr/>
          <p:nvPr/>
        </p:nvSpPr>
        <p:spPr>
          <a:xfrm>
            <a:off x="8803545" y="106483"/>
            <a:ext cx="2019505" cy="736728"/>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527" name="Google Shape;527;p16"/>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528" name="Google Shape;528;p16"/>
          <p:cNvSpPr/>
          <p:nvPr/>
        </p:nvSpPr>
        <p:spPr>
          <a:xfrm>
            <a:off x="6271836" y="988985"/>
            <a:ext cx="5788282"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Governance</a:t>
            </a:r>
            <a:endParaRPr b="0" i="0" sz="1400" u="none" cap="none" strike="noStrike">
              <a:solidFill>
                <a:srgbClr val="000000"/>
              </a:solidFill>
              <a:latin typeface="Arial"/>
              <a:ea typeface="Arial"/>
              <a:cs typeface="Arial"/>
              <a:sym typeface="Arial"/>
            </a:endParaRPr>
          </a:p>
        </p:txBody>
      </p:sp>
      <p:sp>
        <p:nvSpPr>
          <p:cNvPr id="529" name="Google Shape;529;p16"/>
          <p:cNvSpPr/>
          <p:nvPr/>
        </p:nvSpPr>
        <p:spPr>
          <a:xfrm>
            <a:off x="10906626" y="106483"/>
            <a:ext cx="1236569" cy="736728"/>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530" name="Google Shape;530;p16"/>
          <p:cNvGrpSpPr/>
          <p:nvPr/>
        </p:nvGrpSpPr>
        <p:grpSpPr>
          <a:xfrm>
            <a:off x="10952254" y="306592"/>
            <a:ext cx="153150" cy="144294"/>
            <a:chOff x="-3204864" y="2815486"/>
            <a:chExt cx="1415446" cy="1333594"/>
          </a:xfrm>
        </p:grpSpPr>
        <p:sp>
          <p:nvSpPr>
            <p:cNvPr id="531" name="Google Shape;531;p16"/>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32" name="Google Shape;532;p1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533" name="Google Shape;533;p16"/>
          <p:cNvGrpSpPr/>
          <p:nvPr/>
        </p:nvGrpSpPr>
        <p:grpSpPr>
          <a:xfrm>
            <a:off x="10952254" y="641321"/>
            <a:ext cx="153150" cy="144294"/>
            <a:chOff x="-3204864" y="2815486"/>
            <a:chExt cx="1415446" cy="1333594"/>
          </a:xfrm>
        </p:grpSpPr>
        <p:sp>
          <p:nvSpPr>
            <p:cNvPr id="534" name="Google Shape;534;p16"/>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35" name="Google Shape;535;p1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536" name="Google Shape;536;p16"/>
          <p:cNvSpPr/>
          <p:nvPr/>
        </p:nvSpPr>
        <p:spPr>
          <a:xfrm>
            <a:off x="11038542" y="291929"/>
            <a:ext cx="516488"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537" name="Google Shape;537;p16"/>
          <p:cNvSpPr/>
          <p:nvPr/>
        </p:nvSpPr>
        <p:spPr>
          <a:xfrm>
            <a:off x="11038542" y="628437"/>
            <a:ext cx="784189"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538" name="Google Shape;538;p16"/>
          <p:cNvGrpSpPr/>
          <p:nvPr/>
        </p:nvGrpSpPr>
        <p:grpSpPr>
          <a:xfrm>
            <a:off x="11746495" y="108498"/>
            <a:ext cx="361120" cy="374263"/>
            <a:chOff x="-3204864" y="2815486"/>
            <a:chExt cx="1415446" cy="1333594"/>
          </a:xfrm>
        </p:grpSpPr>
        <p:sp>
          <p:nvSpPr>
            <p:cNvPr id="539" name="Google Shape;539;p16"/>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40" name="Google Shape;540;p1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541" name="Google Shape;541;p16"/>
          <p:cNvGrpSpPr/>
          <p:nvPr/>
        </p:nvGrpSpPr>
        <p:grpSpPr>
          <a:xfrm>
            <a:off x="10953248" y="473956"/>
            <a:ext cx="153150" cy="144294"/>
            <a:chOff x="-3204864" y="2815486"/>
            <a:chExt cx="1415446" cy="1333594"/>
          </a:xfrm>
        </p:grpSpPr>
        <p:sp>
          <p:nvSpPr>
            <p:cNvPr id="542" name="Google Shape;542;p16"/>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43" name="Google Shape;543;p1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544" name="Google Shape;544;p16"/>
          <p:cNvSpPr/>
          <p:nvPr/>
        </p:nvSpPr>
        <p:spPr>
          <a:xfrm>
            <a:off x="11038542" y="460183"/>
            <a:ext cx="545342"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545" name="Google Shape;545;p16"/>
          <p:cNvSpPr/>
          <p:nvPr/>
        </p:nvSpPr>
        <p:spPr>
          <a:xfrm>
            <a:off x="104119" y="3975508"/>
            <a:ext cx="5998803"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3. Leading KPIs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How do we notice that we have changed (something in) STAR?</a:t>
            </a:r>
            <a:endParaRPr b="0" i="1" sz="1000" u="none" cap="none" strike="noStrike">
              <a:solidFill>
                <a:schemeClr val="lt1"/>
              </a:solidFill>
              <a:latin typeface="Arial"/>
              <a:ea typeface="Arial"/>
              <a:cs typeface="Arial"/>
              <a:sym typeface="Arial"/>
            </a:endParaRPr>
          </a:p>
        </p:txBody>
      </p:sp>
      <p:graphicFrame>
        <p:nvGraphicFramePr>
          <p:cNvPr id="546" name="Google Shape;546;p16"/>
          <p:cNvGraphicFramePr/>
          <p:nvPr/>
        </p:nvGraphicFramePr>
        <p:xfrm>
          <a:off x="104119" y="4214295"/>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Leading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Higher quality of events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More positive feedback and higher attendance rate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Number of events/committees identified as non-relevant/low-impact</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X</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547" name="Google Shape;547;p16"/>
          <p:cNvSpPr/>
          <p:nvPr/>
        </p:nvSpPr>
        <p:spPr>
          <a:xfrm>
            <a:off x="104119" y="5227879"/>
            <a:ext cx="5998803"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4. Lagging KPI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What is the envisioned / end impact of the change?</a:t>
            </a:r>
            <a:endParaRPr b="0" i="0" sz="1400" u="none" cap="none" strike="noStrike">
              <a:solidFill>
                <a:srgbClr val="000000"/>
              </a:solidFill>
              <a:latin typeface="Arial"/>
              <a:ea typeface="Arial"/>
              <a:cs typeface="Arial"/>
              <a:sym typeface="Arial"/>
            </a:endParaRPr>
          </a:p>
        </p:txBody>
      </p:sp>
      <p:graphicFrame>
        <p:nvGraphicFramePr>
          <p:cNvPr id="548" name="Google Shape;548;p16"/>
          <p:cNvGraphicFramePr/>
          <p:nvPr/>
        </p:nvGraphicFramePr>
        <p:xfrm>
          <a:off x="104119" y="5466667"/>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36"/>
                            </a:ext>
                          </a:extLst>
                        </a:rPr>
                        <a:t>Lagging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Increase in student satisfaction with the STAR portfolio</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37"/>
                            </a:ext>
                          </a:extLst>
                        </a:rPr>
                        <a:t>+10% next year</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Amount of growth of new STAR members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+10% next year</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17"/>
          <p:cNvSpPr txBox="1"/>
          <p:nvPr>
            <p:ph idx="12" type="sldNum"/>
          </p:nvPr>
        </p:nvSpPr>
        <p:spPr>
          <a:xfrm>
            <a:off x="11255722" y="6331732"/>
            <a:ext cx="516416"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554" name="Google Shape;554;p17"/>
          <p:cNvSpPr/>
          <p:nvPr/>
        </p:nvSpPr>
        <p:spPr>
          <a:xfrm>
            <a:off x="104119" y="988986"/>
            <a:ext cx="5954400"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Milestone plan</a:t>
            </a:r>
            <a:endParaRPr b="0" i="0" sz="1400" u="none" cap="none" strike="noStrike">
              <a:solidFill>
                <a:srgbClr val="000000"/>
              </a:solidFill>
              <a:latin typeface="Arial"/>
              <a:ea typeface="Arial"/>
              <a:cs typeface="Arial"/>
              <a:sym typeface="Arial"/>
            </a:endParaRPr>
          </a:p>
        </p:txBody>
      </p:sp>
      <p:sp>
        <p:nvSpPr>
          <p:cNvPr id="555" name="Google Shape;555;p17"/>
          <p:cNvSpPr/>
          <p:nvPr/>
        </p:nvSpPr>
        <p:spPr>
          <a:xfrm>
            <a:off x="104119" y="1203937"/>
            <a:ext cx="5954400" cy="1600938"/>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556" name="Google Shape;556;p17"/>
          <p:cNvSpPr/>
          <p:nvPr/>
        </p:nvSpPr>
        <p:spPr>
          <a:xfrm>
            <a:off x="6133483" y="1943116"/>
            <a:ext cx="5979150"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Critical success factors and conditions that must be met to make Value Driver successful</a:t>
            </a:r>
            <a:r>
              <a:rPr b="1" baseline="30000" i="0" lang="en-US" sz="1000" u="none" cap="none" strike="noStrike">
                <a:solidFill>
                  <a:srgbClr val="FFFFFF"/>
                </a:solidFill>
                <a:latin typeface="Arial"/>
                <a:ea typeface="Arial"/>
                <a:cs typeface="Arial"/>
                <a:sym typeface="Arial"/>
              </a:rPr>
              <a:t>1</a:t>
            </a:r>
            <a:r>
              <a:rPr b="1" i="0" lang="en-US" sz="10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557" name="Google Shape;557;p17"/>
          <p:cNvSpPr/>
          <p:nvPr/>
        </p:nvSpPr>
        <p:spPr>
          <a:xfrm>
            <a:off x="6133483" y="2177721"/>
            <a:ext cx="5979150" cy="688831"/>
          </a:xfrm>
          <a:prstGeom prst="roundRect">
            <a:avLst>
              <a:gd fmla="val 3465"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66700" lvl="0" marL="45720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Sufficient time available to meet the deadlines for research and analysis.</a:t>
            </a:r>
            <a:endParaRPr b="0" i="0" sz="1000" u="none" cap="none" strike="noStrike">
              <a:solidFill>
                <a:schemeClr val="dk1"/>
              </a:solidFill>
              <a:latin typeface="Arial"/>
              <a:ea typeface="Arial"/>
              <a:cs typeface="Arial"/>
              <a:sym typeface="Arial"/>
            </a:endParaRPr>
          </a:p>
          <a:p>
            <a:pPr indent="-266700" lvl="0" marL="45720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Accurate and representative data collected from the students to justify the proposed changes.</a:t>
            </a:r>
            <a:endParaRPr b="0" i="0" sz="1000" u="none" cap="none" strike="noStrike">
              <a:solidFill>
                <a:schemeClr val="dk1"/>
              </a:solidFill>
              <a:latin typeface="Arial"/>
              <a:ea typeface="Arial"/>
              <a:cs typeface="Arial"/>
              <a:sym typeface="Arial"/>
            </a:endParaRPr>
          </a:p>
        </p:txBody>
      </p:sp>
      <p:sp>
        <p:nvSpPr>
          <p:cNvPr id="558" name="Google Shape;558;p17"/>
          <p:cNvSpPr/>
          <p:nvPr/>
        </p:nvSpPr>
        <p:spPr>
          <a:xfrm>
            <a:off x="8803545" y="106483"/>
            <a:ext cx="2019505" cy="736728"/>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559" name="Google Shape;559;p17"/>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560" name="Google Shape;560;p17"/>
          <p:cNvSpPr/>
          <p:nvPr/>
        </p:nvSpPr>
        <p:spPr>
          <a:xfrm>
            <a:off x="6133483" y="988887"/>
            <a:ext cx="5979150"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Concrete solutions and definition of done</a:t>
            </a:r>
            <a:endParaRPr b="0" i="0" sz="1400" u="none" cap="none" strike="noStrike">
              <a:solidFill>
                <a:srgbClr val="000000"/>
              </a:solidFill>
              <a:latin typeface="Arial"/>
              <a:ea typeface="Arial"/>
              <a:cs typeface="Arial"/>
              <a:sym typeface="Arial"/>
            </a:endParaRPr>
          </a:p>
        </p:txBody>
      </p:sp>
      <p:sp>
        <p:nvSpPr>
          <p:cNvPr id="561" name="Google Shape;561;p17"/>
          <p:cNvSpPr/>
          <p:nvPr/>
        </p:nvSpPr>
        <p:spPr>
          <a:xfrm>
            <a:off x="6133483" y="1223492"/>
            <a:ext cx="5979150" cy="688831"/>
          </a:xfrm>
          <a:prstGeom prst="roundRect">
            <a:avLst>
              <a:gd fmla="val 2512"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66700" lvl="0" marL="45720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Definition of done is when we have created a new portfolio of events and committees that align with the needs of STAR members.</a:t>
            </a:r>
            <a:endParaRPr b="0" i="0" sz="1000" u="none" cap="none" strike="noStrike">
              <a:solidFill>
                <a:schemeClr val="dk1"/>
              </a:solidFill>
              <a:latin typeface="Arial"/>
              <a:ea typeface="Arial"/>
              <a:cs typeface="Arial"/>
              <a:sym typeface="Arial"/>
            </a:endParaRPr>
          </a:p>
        </p:txBody>
      </p:sp>
      <p:sp>
        <p:nvSpPr>
          <p:cNvPr id="562" name="Google Shape;562;p17"/>
          <p:cNvSpPr/>
          <p:nvPr/>
        </p:nvSpPr>
        <p:spPr>
          <a:xfrm>
            <a:off x="2560319" y="125557"/>
            <a:ext cx="4806248"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1: </a:t>
            </a:r>
            <a:r>
              <a:rPr b="0" i="0" lang="en-US" sz="1200" u="none" cap="none" strike="noStrike">
                <a:solidFill>
                  <a:schemeClr val="dk1"/>
                </a:solidFill>
                <a:latin typeface="Arial"/>
                <a:ea typeface="Arial"/>
                <a:cs typeface="Arial"/>
                <a:sym typeface="Arial"/>
              </a:rPr>
              <a:t>Fulfilling current RSM student needs by reviewing and changing STAR’s portfolio of events</a:t>
            </a:r>
            <a:endParaRPr b="0" i="0" sz="1400" u="none" cap="none" strike="noStrike">
              <a:solidFill>
                <a:srgbClr val="000000"/>
              </a:solidFill>
              <a:latin typeface="Arial"/>
              <a:ea typeface="Arial"/>
              <a:cs typeface="Arial"/>
              <a:sym typeface="Arial"/>
            </a:endParaRPr>
          </a:p>
        </p:txBody>
      </p:sp>
      <p:sp>
        <p:nvSpPr>
          <p:cNvPr id="563" name="Google Shape;563;p17"/>
          <p:cNvSpPr/>
          <p:nvPr/>
        </p:nvSpPr>
        <p:spPr>
          <a:xfrm>
            <a:off x="84077" y="125557"/>
            <a:ext cx="2620599"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564" name="Google Shape;564;p17"/>
          <p:cNvSpPr/>
          <p:nvPr/>
        </p:nvSpPr>
        <p:spPr>
          <a:xfrm>
            <a:off x="2606085" y="125557"/>
            <a:ext cx="98591"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565" name="Google Shape;565;p17"/>
          <p:cNvSpPr/>
          <p:nvPr/>
        </p:nvSpPr>
        <p:spPr>
          <a:xfrm>
            <a:off x="206893" y="65614"/>
            <a:ext cx="329764" cy="646182"/>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566" name="Google Shape;566;p17"/>
          <p:cNvSpPr/>
          <p:nvPr/>
        </p:nvSpPr>
        <p:spPr>
          <a:xfrm>
            <a:off x="536657" y="67005"/>
            <a:ext cx="45719" cy="57183"/>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567" name="Google Shape;567;p17"/>
          <p:cNvSpPr txBox="1"/>
          <p:nvPr/>
        </p:nvSpPr>
        <p:spPr>
          <a:xfrm>
            <a:off x="226423" y="163658"/>
            <a:ext cx="286620" cy="21544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sp>
        <p:nvSpPr>
          <p:cNvPr id="568" name="Google Shape;568;p17"/>
          <p:cNvSpPr/>
          <p:nvPr/>
        </p:nvSpPr>
        <p:spPr>
          <a:xfrm>
            <a:off x="6133483" y="3131950"/>
            <a:ext cx="5979150" cy="688831"/>
          </a:xfrm>
          <a:prstGeom prst="roundRect">
            <a:avLst>
              <a:gd fmla="val 100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66700" lvl="0" marL="45720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Removing an event or committee that has no relevance now, but that could have been relevant in the future.</a:t>
            </a:r>
            <a:endParaRPr b="0" i="0" sz="1000" u="none" cap="none" strike="noStrike">
              <a:solidFill>
                <a:schemeClr val="dk1"/>
              </a:solidFill>
              <a:latin typeface="Arial"/>
              <a:ea typeface="Arial"/>
              <a:cs typeface="Arial"/>
              <a:sym typeface="Arial"/>
            </a:endParaRPr>
          </a:p>
        </p:txBody>
      </p:sp>
      <p:sp>
        <p:nvSpPr>
          <p:cNvPr id="569" name="Google Shape;569;p17"/>
          <p:cNvSpPr/>
          <p:nvPr/>
        </p:nvSpPr>
        <p:spPr>
          <a:xfrm>
            <a:off x="6133483" y="2897345"/>
            <a:ext cx="5979150" cy="203812"/>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Key risks in execution and foreseen difficulties when implementing the solutions</a:t>
            </a:r>
            <a:endParaRPr b="0" i="0" sz="1400" u="none" cap="none" strike="noStrike">
              <a:solidFill>
                <a:srgbClr val="000000"/>
              </a:solidFill>
              <a:latin typeface="Arial"/>
              <a:ea typeface="Arial"/>
              <a:cs typeface="Arial"/>
              <a:sym typeface="Arial"/>
            </a:endParaRPr>
          </a:p>
        </p:txBody>
      </p:sp>
      <p:sp>
        <p:nvSpPr>
          <p:cNvPr id="570" name="Google Shape;570;p17"/>
          <p:cNvSpPr/>
          <p:nvPr/>
        </p:nvSpPr>
        <p:spPr>
          <a:xfrm>
            <a:off x="6133483" y="3851574"/>
            <a:ext cx="5979150" cy="203812"/>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Dependencies</a:t>
            </a:r>
            <a:endParaRPr b="0" i="0" sz="1400" u="none" cap="none" strike="noStrike">
              <a:solidFill>
                <a:srgbClr val="000000"/>
              </a:solidFill>
              <a:latin typeface="Arial"/>
              <a:ea typeface="Arial"/>
              <a:cs typeface="Arial"/>
              <a:sym typeface="Arial"/>
            </a:endParaRPr>
          </a:p>
        </p:txBody>
      </p:sp>
      <p:sp>
        <p:nvSpPr>
          <p:cNvPr id="571" name="Google Shape;571;p17"/>
          <p:cNvSpPr/>
          <p:nvPr/>
        </p:nvSpPr>
        <p:spPr>
          <a:xfrm>
            <a:off x="6133483" y="4086179"/>
            <a:ext cx="5979150" cy="688831"/>
          </a:xfrm>
          <a:prstGeom prst="roundRect">
            <a:avLst>
              <a:gd fmla="val 92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66700" lvl="0" marL="45720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The research about improving the portfolio of STAR depends on the willingness of participants in surveys and interviews, and the accuracy/generalizability of this information.</a:t>
            </a:r>
            <a:endParaRPr b="0" i="0" sz="1000" u="none" cap="none" strike="noStrike">
              <a:solidFill>
                <a:schemeClr val="dk1"/>
              </a:solidFill>
              <a:latin typeface="Arial"/>
              <a:ea typeface="Arial"/>
              <a:cs typeface="Arial"/>
              <a:sym typeface="Arial"/>
            </a:endParaRPr>
          </a:p>
        </p:txBody>
      </p:sp>
      <p:graphicFrame>
        <p:nvGraphicFramePr>
          <p:cNvPr id="572" name="Google Shape;572;p17"/>
          <p:cNvGraphicFramePr/>
          <p:nvPr/>
        </p:nvGraphicFramePr>
        <p:xfrm>
          <a:off x="104119" y="1220926"/>
          <a:ext cx="3000000" cy="3000000"/>
        </p:xfrm>
        <a:graphic>
          <a:graphicData uri="http://schemas.openxmlformats.org/drawingml/2006/table">
            <a:tbl>
              <a:tblPr>
                <a:noFill/>
                <a:tableStyleId>{11685DE8-C0B9-4516-91CA-B60ADC38C828}</a:tableStyleId>
              </a:tblPr>
              <a:tblGrid>
                <a:gridCol w="314800"/>
                <a:gridCol w="3602675"/>
                <a:gridCol w="1127350"/>
                <a:gridCol w="909575"/>
              </a:tblGrid>
              <a:tr h="4501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Analysed research from past board about student needs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Yvonne</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01</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Actives interviewed</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Merlijn</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05</a:t>
                      </a:r>
                      <a:r>
                        <a:rPr lang="en-US" sz="1000" u="none" cap="none" strike="noStrike">
                          <a:latin typeface="Arial"/>
                          <a:ea typeface="Arial"/>
                          <a:cs typeface="Arial"/>
                          <a:sym typeface="Arial"/>
                          <a:extLst>
                            <a:ext uri="http://customooxmlschemas.google.com/">
                              <go:slidesCustomData xmlns:go="http://customooxmlschemas.google.com/" textRoundtripDataId="38"/>
                            </a:ext>
                          </a:extLst>
                        </a:rPr>
                        <a:t>-02-2026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3</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R</a:t>
                      </a:r>
                      <a:r>
                        <a:rPr lang="en-US" sz="1000" u="none" cap="none" strike="noStrike">
                          <a:latin typeface="Arial"/>
                          <a:ea typeface="Arial"/>
                          <a:cs typeface="Arial"/>
                          <a:sym typeface="Arial"/>
                          <a:extLst>
                            <a:ext uri="http://customooxmlschemas.google.com/">
                              <go:slidesCustomData xmlns:go="http://customooxmlschemas.google.com/" textRoundtripDataId="39"/>
                            </a:ext>
                          </a:extLst>
                        </a:rPr>
                        <a:t>eport</a:t>
                      </a:r>
                      <a:r>
                        <a:rPr lang="en-US" sz="1000" u="none" cap="none" strike="noStrike">
                          <a:latin typeface="Arial"/>
                          <a:ea typeface="Arial"/>
                          <a:cs typeface="Arial"/>
                          <a:sym typeface="Arial"/>
                        </a:rPr>
                        <a:t> made including our conclusions after analysing results of our board and past board</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Yvonne</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12-02-2026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Decided about the committees and events we want to have</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Board</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Decides during SB and Verico</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Board</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28-03-2026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Terminated</a:t>
                      </a:r>
                      <a:r>
                        <a:rPr lang="en-US" sz="1000" u="none" cap="none" strike="noStrike">
                          <a:latin typeface="Arial"/>
                          <a:ea typeface="Arial"/>
                          <a:cs typeface="Arial"/>
                          <a:sym typeface="Arial"/>
                          <a:extLst>
                            <a:ext uri="http://customooxmlschemas.google.com/">
                              <go:slidesCustomData xmlns:go="http://customooxmlschemas.google.com/" textRoundtripDataId="40"/>
                            </a:ext>
                          </a:extLst>
                        </a:rPr>
                        <a:t> events and/or committees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02-04-2026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7</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Created the reviewed committee plan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09-04-2026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extLst>
                            <a:ext uri="http://customooxmlschemas.google.com/">
                              <go:slidesCustomData xmlns:go="http://customooxmlschemas.google.com/" textRoundtripDataId="41"/>
                            </a:ext>
                          </a:extLst>
                        </a:rPr>
                        <a:t>Created the year agenda for 49th Board</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Yvonne</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15-05-2026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Made a structured action plan for the 49th Board and created to-do’s for the changed committees and events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Board</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22-05-2026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573" name="Google Shape;573;p17"/>
          <p:cNvSpPr/>
          <p:nvPr/>
        </p:nvSpPr>
        <p:spPr>
          <a:xfrm>
            <a:off x="10906626" y="106483"/>
            <a:ext cx="1236569" cy="736728"/>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574" name="Google Shape;574;p17"/>
          <p:cNvGrpSpPr/>
          <p:nvPr/>
        </p:nvGrpSpPr>
        <p:grpSpPr>
          <a:xfrm>
            <a:off x="10952254" y="306592"/>
            <a:ext cx="153150" cy="144294"/>
            <a:chOff x="-3204864" y="2815486"/>
            <a:chExt cx="1415446" cy="1333594"/>
          </a:xfrm>
        </p:grpSpPr>
        <p:sp>
          <p:nvSpPr>
            <p:cNvPr id="575" name="Google Shape;575;p17"/>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76" name="Google Shape;576;p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577" name="Google Shape;577;p17"/>
          <p:cNvGrpSpPr/>
          <p:nvPr/>
        </p:nvGrpSpPr>
        <p:grpSpPr>
          <a:xfrm>
            <a:off x="10952254" y="641321"/>
            <a:ext cx="153150" cy="144294"/>
            <a:chOff x="-3204864" y="2815486"/>
            <a:chExt cx="1415446" cy="1333594"/>
          </a:xfrm>
        </p:grpSpPr>
        <p:sp>
          <p:nvSpPr>
            <p:cNvPr id="578" name="Google Shape;578;p17"/>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79" name="Google Shape;579;p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580" name="Google Shape;580;p17"/>
          <p:cNvSpPr/>
          <p:nvPr/>
        </p:nvSpPr>
        <p:spPr>
          <a:xfrm>
            <a:off x="11038542" y="291929"/>
            <a:ext cx="516488"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581" name="Google Shape;581;p17"/>
          <p:cNvSpPr/>
          <p:nvPr/>
        </p:nvSpPr>
        <p:spPr>
          <a:xfrm>
            <a:off x="11038542" y="628437"/>
            <a:ext cx="784189"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582" name="Google Shape;582;p17"/>
          <p:cNvGrpSpPr/>
          <p:nvPr/>
        </p:nvGrpSpPr>
        <p:grpSpPr>
          <a:xfrm>
            <a:off x="11746495" y="108498"/>
            <a:ext cx="361120" cy="374263"/>
            <a:chOff x="-3204864" y="2815486"/>
            <a:chExt cx="1415446" cy="1333594"/>
          </a:xfrm>
        </p:grpSpPr>
        <p:sp>
          <p:nvSpPr>
            <p:cNvPr id="583" name="Google Shape;583;p17"/>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84" name="Google Shape;584;p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585" name="Google Shape;585;p17"/>
          <p:cNvGrpSpPr/>
          <p:nvPr/>
        </p:nvGrpSpPr>
        <p:grpSpPr>
          <a:xfrm>
            <a:off x="10953248" y="473956"/>
            <a:ext cx="153150" cy="144294"/>
            <a:chOff x="-3204864" y="2815486"/>
            <a:chExt cx="1415446" cy="1333594"/>
          </a:xfrm>
        </p:grpSpPr>
        <p:sp>
          <p:nvSpPr>
            <p:cNvPr id="586" name="Google Shape;586;p17"/>
            <p:cNvSpPr/>
            <p:nvPr/>
          </p:nvSpPr>
          <p:spPr>
            <a:xfrm rot="-2345559">
              <a:off x="-2912644" y="3074615"/>
              <a:ext cx="1043342" cy="623784"/>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587" name="Google Shape;587;p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588" name="Google Shape;588;p17"/>
          <p:cNvSpPr/>
          <p:nvPr/>
        </p:nvSpPr>
        <p:spPr>
          <a:xfrm>
            <a:off x="11038542" y="460183"/>
            <a:ext cx="545342"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589" name="Google Shape;589;p17"/>
          <p:cNvSpPr/>
          <p:nvPr/>
        </p:nvSpPr>
        <p:spPr>
          <a:xfrm>
            <a:off x="6133483" y="4805805"/>
            <a:ext cx="5979150" cy="203812"/>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Key internal and external </a:t>
            </a:r>
            <a:r>
              <a:rPr b="1" i="0" lang="en-US" sz="1000" u="none" cap="none" strike="noStrike">
                <a:solidFill>
                  <a:schemeClr val="lt1"/>
                </a:solidFill>
                <a:latin typeface="Arial"/>
                <a:ea typeface="Arial"/>
                <a:cs typeface="Arial"/>
                <a:sym typeface="Arial"/>
                <a:extLst>
                  <a:ext uri="http://customooxmlschemas.google.com/">
                    <go:slidesCustomData xmlns:go="http://customooxmlschemas.google.com/" textRoundtripDataId="42"/>
                  </a:ext>
                </a:extLst>
              </a:rPr>
              <a:t>stakeholders </a:t>
            </a:r>
            <a:r>
              <a:rPr b="1" i="0" lang="en-US" sz="1000" u="none" cap="none" strike="noStrike">
                <a:solidFill>
                  <a:schemeClr val="lt1"/>
                </a:solidFill>
                <a:latin typeface="Arial"/>
                <a:ea typeface="Arial"/>
                <a:cs typeface="Arial"/>
                <a:sym typeface="Arial"/>
              </a:rPr>
              <a:t>affected and to be considered:</a:t>
            </a:r>
            <a:endParaRPr b="0" i="0" sz="1400" u="none" cap="none" strike="noStrike">
              <a:solidFill>
                <a:srgbClr val="000000"/>
              </a:solidFill>
              <a:latin typeface="Arial"/>
              <a:ea typeface="Arial"/>
              <a:cs typeface="Arial"/>
              <a:sym typeface="Arial"/>
            </a:endParaRPr>
          </a:p>
        </p:txBody>
      </p:sp>
      <p:graphicFrame>
        <p:nvGraphicFramePr>
          <p:cNvPr id="590" name="Google Shape;590;p17"/>
          <p:cNvGraphicFramePr/>
          <p:nvPr/>
        </p:nvGraphicFramePr>
        <p:xfrm>
          <a:off x="6133483" y="5073443"/>
          <a:ext cx="3000000" cy="3000000"/>
        </p:xfrm>
        <a:graphic>
          <a:graphicData uri="http://schemas.openxmlformats.org/drawingml/2006/table">
            <a:tbl>
              <a:tblPr>
                <a:noFill/>
                <a:tableStyleId>{C5731C0F-C688-4FB1-88AB-C4D54DDAFE16}</a:tableStyleId>
              </a:tblPr>
              <a:tblGrid>
                <a:gridCol w="1856150"/>
                <a:gridCol w="4123000"/>
              </a:tblGrid>
              <a:tr h="1849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Stakeholder</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Involvement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STAR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Creation and implementation of the new portfolio structure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Supervisory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Guidance and support for major organizational changes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RSM Students (STAR actives)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The target group for the improved portfolio offering</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Verico</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000"/>
                        <a:buFont typeface="Arial"/>
                        <a:buNone/>
                      </a:pPr>
                      <a:r>
                        <a:rPr lang="en-US" sz="1000" u="none" cap="none" strike="noStrike">
                          <a:solidFill>
                            <a:schemeClr val="dk1"/>
                          </a:solidFill>
                        </a:rPr>
                        <a:t>Need to approve changes of allocation</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3ab98dd76e9_0_0"/>
          <p:cNvSpPr/>
          <p:nvPr/>
        </p:nvSpPr>
        <p:spPr>
          <a:xfrm>
            <a:off x="6153418" y="986202"/>
            <a:ext cx="5917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Hard / committed </a:t>
            </a:r>
            <a:r>
              <a:rPr b="1" i="0" lang="en-US" sz="1000" u="none" cap="none" strike="noStrike">
                <a:solidFill>
                  <a:srgbClr val="FFFFFF"/>
                </a:solidFill>
                <a:latin typeface="Arial"/>
                <a:ea typeface="Arial"/>
                <a:cs typeface="Arial"/>
                <a:sym typeface="Arial"/>
                <a:extLst>
                  <a:ext uri="http://customooxmlschemas.google.com/">
                    <go:slidesCustomData xmlns:go="http://customooxmlschemas.google.com/" textRoundtripDataId="43"/>
                  </a:ext>
                </a:extLst>
              </a:rPr>
              <a:t>deadlines</a:t>
            </a:r>
            <a:r>
              <a:rPr b="1" i="0" lang="en-US" sz="1000" u="none" cap="none" strike="noStrike">
                <a:solidFill>
                  <a:srgbClr val="FFFFFF"/>
                </a:solidFill>
                <a:latin typeface="Arial"/>
                <a:ea typeface="Arial"/>
                <a:cs typeface="Arial"/>
                <a:sym typeface="Arial"/>
              </a:rPr>
              <a:t> relevant to the Value Driver </a:t>
            </a:r>
            <a:endParaRPr b="0" i="0" sz="1400" u="none" cap="none" strike="noStrike">
              <a:solidFill>
                <a:srgbClr val="000000"/>
              </a:solidFill>
              <a:latin typeface="Arial"/>
              <a:ea typeface="Arial"/>
              <a:cs typeface="Arial"/>
              <a:sym typeface="Arial"/>
            </a:endParaRPr>
          </a:p>
        </p:txBody>
      </p:sp>
      <p:sp>
        <p:nvSpPr>
          <p:cNvPr id="596" name="Google Shape;596;g3ab98dd76e9_0_0"/>
          <p:cNvSpPr/>
          <p:nvPr/>
        </p:nvSpPr>
        <p:spPr>
          <a:xfrm>
            <a:off x="79576" y="986202"/>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Context – Why? </a:t>
            </a:r>
            <a:r>
              <a:rPr b="0" i="0" lang="en-US" sz="1000" u="none" cap="none" strike="noStrike">
                <a:solidFill>
                  <a:srgbClr val="FFFFFF"/>
                </a:solidFill>
                <a:latin typeface="Arial"/>
                <a:ea typeface="Arial"/>
                <a:cs typeface="Arial"/>
                <a:sym typeface="Arial"/>
              </a:rPr>
              <a:t>(what is the reason to start this Value Driver? (i.e., problem, opportunity, trigger)</a:t>
            </a:r>
            <a:endParaRPr b="0" baseline="30000" i="0" sz="1000" u="none" cap="none" strike="noStrike">
              <a:solidFill>
                <a:srgbClr val="FFFFFF"/>
              </a:solidFill>
              <a:latin typeface="Arial"/>
              <a:ea typeface="Arial"/>
              <a:cs typeface="Arial"/>
              <a:sym typeface="Arial"/>
            </a:endParaRPr>
          </a:p>
        </p:txBody>
      </p:sp>
      <p:sp>
        <p:nvSpPr>
          <p:cNvPr id="597" name="Google Shape;597;g3ab98dd76e9_0_0"/>
          <p:cNvSpPr/>
          <p:nvPr/>
        </p:nvSpPr>
        <p:spPr>
          <a:xfrm>
            <a:off x="79576" y="1202013"/>
            <a:ext cx="5954400" cy="22461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85750" lvl="0" marL="457200" marR="0" rtl="0" algn="l">
              <a:lnSpc>
                <a:spcPct val="115000"/>
              </a:lnSpc>
              <a:spcBef>
                <a:spcPts val="1200"/>
              </a:spcBef>
              <a:spcAft>
                <a:spcPts val="0"/>
              </a:spcAft>
              <a:buClr>
                <a:schemeClr val="dk1"/>
              </a:buClr>
              <a:buSzPts val="900"/>
              <a:buFont typeface="Noto Sans Symbols"/>
              <a:buChar char="▪"/>
            </a:pPr>
            <a:r>
              <a:rPr b="0" i="0" lang="en-US" sz="1000" u="none" cap="none" strike="noStrike">
                <a:solidFill>
                  <a:srgbClr val="000000"/>
                </a:solidFill>
                <a:latin typeface="Arial"/>
                <a:ea typeface="Arial"/>
                <a:cs typeface="Arial"/>
                <a:sym typeface="Arial"/>
              </a:rPr>
              <a:t>STAR is not communicating its value clearly and consistently to RSM students. As a result, many students are unaware of what STAR offers, leading to lower active member engagement, fewer full-time recruitment applications, and a membership cover rate that remains below the number of RSM enrolments.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Examples: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44"/>
                  </a:ext>
                </a:extLst>
              </a:rPr>
              <a:t>Active and Passive members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45"/>
                  </a:ext>
                </a:extLst>
              </a:rPr>
              <a:t>not knowing what benefits they have</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46"/>
                </a:ext>
              </a:extLst>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47"/>
                  </a:ext>
                </a:extLst>
              </a:rPr>
              <a:t>Not enough applications for full-time roles</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48"/>
                </a:ext>
              </a:extLst>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49"/>
                  </a:ext>
                </a:extLst>
              </a:rPr>
              <a:t>Decline in memberships</a:t>
            </a:r>
            <a:endParaRPr b="0" i="0" sz="1000" u="none" cap="none" strike="noStrike">
              <a:solidFill>
                <a:schemeClr val="dk1"/>
              </a:solidFill>
              <a:latin typeface="Arial"/>
              <a:ea typeface="Arial"/>
              <a:cs typeface="Arial"/>
              <a:sym typeface="Arial"/>
            </a:endParaRPr>
          </a:p>
        </p:txBody>
      </p:sp>
      <p:graphicFrame>
        <p:nvGraphicFramePr>
          <p:cNvPr id="598" name="Google Shape;598;g3ab98dd76e9_0_0"/>
          <p:cNvGraphicFramePr/>
          <p:nvPr/>
        </p:nvGraphicFramePr>
        <p:xfrm>
          <a:off x="6158023" y="1244511"/>
          <a:ext cx="3000000" cy="3000000"/>
        </p:xfrm>
        <a:graphic>
          <a:graphicData uri="http://schemas.openxmlformats.org/drawingml/2006/table">
            <a:tbl>
              <a:tblPr>
                <a:noFill/>
                <a:tableStyleId>{C5731C0F-C688-4FB1-88AB-C4D54DDAFE16}</a:tableStyleId>
              </a:tblPr>
              <a:tblGrid>
                <a:gridCol w="827350"/>
                <a:gridCol w="689550"/>
                <a:gridCol w="4395700"/>
              </a:tblGrid>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Topic</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Deadline</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Brief description</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Campaigns for brand awareness and  cover rate</a:t>
                      </a:r>
                      <a:endParaRPr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researching possibilities for a big party</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599" name="Google Shape;599;g3ab98dd76e9_0_0"/>
          <p:cNvSpPr/>
          <p:nvPr/>
        </p:nvSpPr>
        <p:spPr>
          <a:xfrm>
            <a:off x="2560325" y="125550"/>
            <a:ext cx="51876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2: </a:t>
            </a:r>
            <a:r>
              <a:rPr b="0" i="0" lang="en-US" sz="1300" u="none" cap="none" strike="noStrike">
                <a:solidFill>
                  <a:schemeClr val="dk1"/>
                </a:solidFill>
                <a:latin typeface="Arial"/>
                <a:ea typeface="Arial"/>
                <a:cs typeface="Arial"/>
                <a:sym typeface="Arial"/>
              </a:rPr>
              <a:t>Increasing brand awareness and strengthen student engagement</a:t>
            </a:r>
            <a:endParaRPr b="0" i="0" sz="13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600" name="Google Shape;600;g3ab98dd76e9_0_0"/>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Definition</a:t>
            </a:r>
            <a:endParaRPr b="0" i="0" sz="1400" u="none" cap="none" strike="noStrike">
              <a:solidFill>
                <a:srgbClr val="000000"/>
              </a:solidFill>
              <a:latin typeface="Arial"/>
              <a:ea typeface="Arial"/>
              <a:cs typeface="Arial"/>
              <a:sym typeface="Arial"/>
            </a:endParaRPr>
          </a:p>
        </p:txBody>
      </p:sp>
      <p:sp>
        <p:nvSpPr>
          <p:cNvPr id="601" name="Google Shape;601;g3ab98dd76e9_0_0"/>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602" name="Google Shape;602;g3ab98dd76e9_0_0"/>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603" name="Google Shape;603;g3ab98dd76e9_0_0"/>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604" name="Google Shape;604;g3ab98dd76e9_0_0"/>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L1</a:t>
            </a:r>
            <a:endParaRPr b="1" i="0" sz="1400" u="none" cap="none" strike="noStrike">
              <a:solidFill>
                <a:schemeClr val="lt1"/>
              </a:solidFill>
              <a:latin typeface="Arial"/>
              <a:ea typeface="Arial"/>
              <a:cs typeface="Arial"/>
              <a:sym typeface="Arial"/>
            </a:endParaRPr>
          </a:p>
        </p:txBody>
      </p:sp>
      <p:sp>
        <p:nvSpPr>
          <p:cNvPr id="605" name="Google Shape;605;g3ab98dd76e9_0_0"/>
          <p:cNvSpPr/>
          <p:nvPr/>
        </p:nvSpPr>
        <p:spPr>
          <a:xfrm>
            <a:off x="6153418" y="2240436"/>
            <a:ext cx="2965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In scope of Value Driver</a:t>
            </a:r>
            <a:endParaRPr b="0" i="0" sz="1400" u="none" cap="none" strike="noStrike">
              <a:solidFill>
                <a:srgbClr val="000000"/>
              </a:solidFill>
              <a:latin typeface="Arial"/>
              <a:ea typeface="Arial"/>
              <a:cs typeface="Arial"/>
              <a:sym typeface="Arial"/>
            </a:endParaRPr>
          </a:p>
        </p:txBody>
      </p:sp>
      <p:sp>
        <p:nvSpPr>
          <p:cNvPr id="606" name="Google Shape;606;g3ab98dd76e9_0_0"/>
          <p:cNvSpPr/>
          <p:nvPr/>
        </p:nvSpPr>
        <p:spPr>
          <a:xfrm>
            <a:off x="6153418" y="2457893"/>
            <a:ext cx="2965200" cy="871800"/>
          </a:xfrm>
          <a:prstGeom prst="roundRect">
            <a:avLst>
              <a:gd fmla="val 3021" name="adj"/>
            </a:avLst>
          </a:prstGeom>
          <a:solidFill>
            <a:srgbClr val="F2F2F2"/>
          </a:solidFill>
          <a:ln cap="flat" cmpd="sng" w="9525">
            <a:solidFill>
              <a:schemeClr val="dk1"/>
            </a:solidFill>
            <a:prstDash val="solid"/>
            <a:round/>
            <a:headEnd len="sm" w="sm" type="none"/>
            <a:tailEnd len="sm" w="sm" type="none"/>
          </a:ln>
        </p:spPr>
        <p:txBody>
          <a:bodyPr anchorCtr="0" anchor="t" bIns="36000" lIns="36000" spcFirstLastPara="1" rIns="36000" wrap="square" tIns="36000">
            <a:noAutofit/>
          </a:bodyPr>
          <a:lstStyle/>
          <a:p>
            <a:pPr indent="-165100" lvl="0" marL="171450" marR="0" rtl="0" algn="l">
              <a:lnSpc>
                <a:spcPct val="100000"/>
              </a:lnSpc>
              <a:spcBef>
                <a:spcPts val="0"/>
              </a:spcBef>
              <a:spcAft>
                <a:spcPts val="0"/>
              </a:spcAft>
              <a:buClr>
                <a:schemeClr val="dk1"/>
              </a:buClr>
              <a:buSzPts val="900"/>
              <a:buFont typeface="Noto Sans Symbols"/>
              <a:buChar char="▪"/>
            </a:pPr>
            <a:r>
              <a:rPr b="0" i="0" lang="en-US" sz="900" u="none" cap="none" strike="noStrike">
                <a:solidFill>
                  <a:srgbClr val="444746"/>
                </a:solidFill>
                <a:latin typeface="Roboto"/>
                <a:ea typeface="Roboto"/>
                <a:cs typeface="Roboto"/>
                <a:sym typeface="Roboto"/>
              </a:rPr>
              <a:t>Upscaling the STAR Opening Party</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Noto Sans Symbols"/>
              <a:buChar char="▪"/>
            </a:pPr>
            <a:r>
              <a:rPr b="0" i="0" lang="en-US" sz="900" u="none" cap="none" strike="noStrike">
                <a:solidFill>
                  <a:schemeClr val="dk1"/>
                </a:solidFill>
                <a:latin typeface="Arial"/>
                <a:ea typeface="Arial"/>
                <a:cs typeface="Arial"/>
                <a:sym typeface="Arial"/>
                <a:extLst>
                  <a:ext uri="http://customooxmlschemas.google.com/">
                    <go:slidesCustomData xmlns:go="http://customooxmlschemas.google.com/" textRoundtripDataId="50"/>
                  </a:ext>
                </a:extLst>
              </a:rPr>
              <a:t>Consistent branding plan</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EUR  fysieke branding gebruiken (banners en schermen)</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Merchandise</a:t>
            </a:r>
            <a:endParaRPr b="0" i="0" sz="900" u="none" cap="none" strike="noStrike">
              <a:solidFill>
                <a:schemeClr val="dk1"/>
              </a:solidFill>
              <a:latin typeface="Arial"/>
              <a:ea typeface="Arial"/>
              <a:cs typeface="Arial"/>
              <a:sym typeface="Arial"/>
            </a:endParaRPr>
          </a:p>
          <a:p>
            <a:pPr indent="-165100" lvl="0" marL="17145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Presence during BSc and MSc open days</a:t>
            </a:r>
            <a:br>
              <a:rPr b="0" i="0" lang="en-US" sz="900" u="none" cap="none" strike="noStrike">
                <a:solidFill>
                  <a:schemeClr val="dk1"/>
                </a:solidFill>
                <a:latin typeface="Arial"/>
                <a:ea typeface="Arial"/>
                <a:cs typeface="Arial"/>
                <a:sym typeface="Arial"/>
              </a:rPr>
            </a:br>
            <a:endParaRPr b="0" i="0" sz="9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607" name="Google Shape;607;g3ab98dd76e9_0_0"/>
          <p:cNvSpPr/>
          <p:nvPr/>
        </p:nvSpPr>
        <p:spPr>
          <a:xfrm>
            <a:off x="9238075" y="2453618"/>
            <a:ext cx="28503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STAR Bus</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Creation of new academic/social events unrelated to branding</a:t>
            </a:r>
            <a:br>
              <a:rPr b="0" i="0" lang="en-US" sz="1000" u="none" cap="none" strike="noStrike">
                <a:solidFill>
                  <a:schemeClr val="dk1"/>
                </a:solidFill>
                <a:latin typeface="Arial"/>
                <a:ea typeface="Arial"/>
                <a:cs typeface="Arial"/>
                <a:sym typeface="Arial"/>
              </a:rPr>
            </a:b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608" name="Google Shape;608;g3ab98dd76e9_0_0"/>
          <p:cNvSpPr/>
          <p:nvPr/>
        </p:nvSpPr>
        <p:spPr>
          <a:xfrm>
            <a:off x="9220200" y="2240436"/>
            <a:ext cx="2850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Out of scope of Value Driver</a:t>
            </a:r>
            <a:endParaRPr b="0" i="0" sz="1400" u="none" cap="none" strike="noStrike">
              <a:solidFill>
                <a:srgbClr val="000000"/>
              </a:solidFill>
              <a:latin typeface="Arial"/>
              <a:ea typeface="Arial"/>
              <a:cs typeface="Arial"/>
              <a:sym typeface="Arial"/>
            </a:endParaRPr>
          </a:p>
        </p:txBody>
      </p:sp>
      <p:sp>
        <p:nvSpPr>
          <p:cNvPr id="609" name="Google Shape;609;g3ab98dd76e9_0_0"/>
          <p:cNvSpPr/>
          <p:nvPr/>
        </p:nvSpPr>
        <p:spPr>
          <a:xfrm>
            <a:off x="79576"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Value Driver objectives to be achieved for the Value Driver to be considered successful</a:t>
            </a:r>
            <a:endParaRPr b="0" i="0" sz="1400" u="none" cap="none" strike="noStrike">
              <a:solidFill>
                <a:srgbClr val="000000"/>
              </a:solidFill>
              <a:latin typeface="Arial"/>
              <a:ea typeface="Arial"/>
              <a:cs typeface="Arial"/>
              <a:sym typeface="Arial"/>
            </a:endParaRPr>
          </a:p>
        </p:txBody>
      </p:sp>
      <p:sp>
        <p:nvSpPr>
          <p:cNvPr id="610" name="Google Shape;610;g3ab98dd76e9_0_0"/>
          <p:cNvSpPr/>
          <p:nvPr/>
        </p:nvSpPr>
        <p:spPr>
          <a:xfrm>
            <a:off x="79576" y="3690937"/>
            <a:ext cx="5954400" cy="24564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Value Driver objective has two parts:</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Organizational objectives:</a:t>
            </a:r>
            <a:r>
              <a:rPr b="0" i="0" lang="en-US" sz="1000" u="none" cap="none" strike="noStrike">
                <a:solidFill>
                  <a:schemeClr val="dk1"/>
                </a:solidFill>
                <a:latin typeface="Arial"/>
                <a:ea typeface="Arial"/>
                <a:cs typeface="Arial"/>
                <a:sym typeface="Arial"/>
              </a:rPr>
              <a:t> What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51"/>
                  </a:ext>
                </a:extLst>
              </a:rPr>
              <a:t>value </a:t>
            </a:r>
            <a:r>
              <a:rPr b="0" i="0" lang="en-US" sz="1000" u="none" cap="none" strike="noStrike">
                <a:solidFill>
                  <a:schemeClr val="dk1"/>
                </a:solidFill>
                <a:latin typeface="Arial"/>
                <a:ea typeface="Arial"/>
                <a:cs typeface="Arial"/>
                <a:sym typeface="Arial"/>
              </a:rPr>
              <a:t>is created? What goal does this Value Driver contribute to? (The “change”)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Create significantly higher brand awareness before and during the academic year</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52"/>
                  </a:ext>
                </a:extLst>
              </a:rPr>
              <a:t>More students becoming a member of STAR (higher cover rate)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50" u="none" cap="none" strike="noStrike">
                <a:solidFill>
                  <a:srgbClr val="444746"/>
                </a:solidFill>
                <a:latin typeface="Roboto"/>
                <a:ea typeface="Roboto"/>
                <a:cs typeface="Roboto"/>
                <a:sym typeface="Roboto"/>
              </a:rPr>
              <a:t>All year-round campus visibility voor STAR</a:t>
            </a:r>
            <a:endParaRPr b="0" i="0" sz="1050" u="none" cap="none" strike="noStrike">
              <a:solidFill>
                <a:srgbClr val="444746"/>
              </a:solidFill>
              <a:latin typeface="Roboto"/>
              <a:ea typeface="Roboto"/>
              <a:cs typeface="Roboto"/>
              <a:sym typeface="Roboto"/>
            </a:endParaRPr>
          </a:p>
          <a:p>
            <a:pPr indent="-295275" lvl="0" marL="457200" marR="0" rtl="0" algn="l">
              <a:lnSpc>
                <a:spcPct val="100000"/>
              </a:lnSpc>
              <a:spcBef>
                <a:spcPts val="600"/>
              </a:spcBef>
              <a:spcAft>
                <a:spcPts val="0"/>
              </a:spcAft>
              <a:buClr>
                <a:srgbClr val="444746"/>
              </a:buClr>
              <a:buSzPts val="1050"/>
              <a:buFont typeface="Roboto"/>
              <a:buChar char="▪"/>
            </a:pPr>
            <a:r>
              <a:rPr b="0" i="0" lang="en-US" sz="1050" u="none" cap="none" strike="noStrike">
                <a:solidFill>
                  <a:srgbClr val="444746"/>
                </a:solidFill>
                <a:latin typeface="Roboto"/>
                <a:ea typeface="Roboto"/>
                <a:cs typeface="Roboto"/>
                <a:sym typeface="Roboto"/>
              </a:rPr>
              <a:t>Better fulltime recruitment</a:t>
            </a:r>
            <a:endParaRPr b="0" i="0" sz="1050" u="none" cap="none" strike="noStrike">
              <a:solidFill>
                <a:srgbClr val="444746"/>
              </a:solidFill>
              <a:latin typeface="Roboto"/>
              <a:ea typeface="Roboto"/>
              <a:cs typeface="Roboto"/>
              <a:sym typeface="Roboto"/>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Value Driver objectives: </a:t>
            </a:r>
            <a:r>
              <a:rPr b="0" i="0" lang="en-US" sz="1000" u="none" cap="none" strike="noStrike">
                <a:solidFill>
                  <a:schemeClr val="dk1"/>
                </a:solidFill>
                <a:latin typeface="Arial"/>
                <a:ea typeface="Arial"/>
                <a:cs typeface="Arial"/>
                <a:sym typeface="Arial"/>
              </a:rPr>
              <a:t>For which Value Driver goals can STAR board take responsibility? </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When is the Value Driver ready? (The “by”)</a:t>
            </a:r>
            <a:endParaRPr b="0" i="0" sz="10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rgbClr val="000000"/>
              </a:buClr>
              <a:buSzPts val="1100"/>
              <a:buFont typeface="Arial"/>
              <a:buChar char="▪"/>
            </a:pPr>
            <a:r>
              <a:rPr b="0" i="0" lang="en-US" sz="1000" u="none" cap="none" strike="noStrike">
                <a:solidFill>
                  <a:schemeClr val="dk1"/>
                </a:solidFill>
                <a:latin typeface="Arial"/>
                <a:ea typeface="Arial"/>
                <a:cs typeface="Arial"/>
                <a:sym typeface="Arial"/>
              </a:rPr>
              <a:t>Increase STAR visibility at key moments (pre-university, open days, campus, Eurekaweek)</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Communicate STAR’s value clearly and frequently to BSc, MSc, and 6 VWO students</a:t>
            </a:r>
            <a:br>
              <a:rPr b="0" i="0" lang="en-US" sz="1000" u="none" cap="none" strike="noStrike">
                <a:solidFill>
                  <a:schemeClr val="dk1"/>
                </a:solidFill>
                <a:latin typeface="Arial"/>
                <a:ea typeface="Arial"/>
                <a:cs typeface="Arial"/>
                <a:sym typeface="Arial"/>
              </a:rPr>
            </a:br>
            <a:endParaRPr b="0" i="0" sz="1000" u="none" cap="none" strike="noStrike">
              <a:solidFill>
                <a:schemeClr val="dk1"/>
              </a:solidFill>
              <a:latin typeface="Arial"/>
              <a:ea typeface="Arial"/>
              <a:cs typeface="Arial"/>
              <a:sym typeface="Arial"/>
            </a:endParaRPr>
          </a:p>
        </p:txBody>
      </p:sp>
      <p:sp>
        <p:nvSpPr>
          <p:cNvPr id="611" name="Google Shape;611;g3ab98dd76e9_0_0"/>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612" name="Google Shape;612;g3ab98dd76e9_0_0"/>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613" name="Google Shape;613;g3ab98dd76e9_0_0"/>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614" name="Google Shape;614;g3ab98dd76e9_0_0"/>
          <p:cNvGrpSpPr/>
          <p:nvPr/>
        </p:nvGrpSpPr>
        <p:grpSpPr>
          <a:xfrm>
            <a:off x="10952252" y="306660"/>
            <a:ext cx="152985" cy="144230"/>
            <a:chOff x="-3204864" y="2816087"/>
            <a:chExt cx="1413910" cy="1332993"/>
          </a:xfrm>
        </p:grpSpPr>
        <p:sp>
          <p:nvSpPr>
            <p:cNvPr id="615" name="Google Shape;615;g3ab98dd76e9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616" name="Google Shape;616;g3ab98dd76e9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617" name="Google Shape;617;g3ab98dd76e9_0_0"/>
          <p:cNvGrpSpPr/>
          <p:nvPr/>
        </p:nvGrpSpPr>
        <p:grpSpPr>
          <a:xfrm>
            <a:off x="10952252" y="641389"/>
            <a:ext cx="152985" cy="144230"/>
            <a:chOff x="-3204864" y="2816087"/>
            <a:chExt cx="1413910" cy="1332993"/>
          </a:xfrm>
        </p:grpSpPr>
        <p:sp>
          <p:nvSpPr>
            <p:cNvPr id="618" name="Google Shape;618;g3ab98dd76e9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619" name="Google Shape;619;g3ab98dd76e9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620" name="Google Shape;620;g3ab98dd76e9_0_0"/>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621" name="Google Shape;621;g3ab98dd76e9_0_0"/>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622" name="Google Shape;622;g3ab98dd76e9_0_0"/>
          <p:cNvGrpSpPr/>
          <p:nvPr/>
        </p:nvGrpSpPr>
        <p:grpSpPr>
          <a:xfrm>
            <a:off x="11746584" y="108549"/>
            <a:ext cx="360688" cy="374038"/>
            <a:chOff x="-3204864" y="2816087"/>
            <a:chExt cx="1413910" cy="1332993"/>
          </a:xfrm>
        </p:grpSpPr>
        <p:sp>
          <p:nvSpPr>
            <p:cNvPr id="623" name="Google Shape;623;g3ab98dd76e9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624" name="Google Shape;624;g3ab98dd76e9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625" name="Google Shape;625;g3ab98dd76e9_0_0"/>
          <p:cNvGrpSpPr/>
          <p:nvPr/>
        </p:nvGrpSpPr>
        <p:grpSpPr>
          <a:xfrm>
            <a:off x="10953246" y="474024"/>
            <a:ext cx="152985" cy="144230"/>
            <a:chOff x="-3204864" y="2816087"/>
            <a:chExt cx="1413910" cy="1332993"/>
          </a:xfrm>
        </p:grpSpPr>
        <p:sp>
          <p:nvSpPr>
            <p:cNvPr id="626" name="Google Shape;626;g3ab98dd76e9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627" name="Google Shape;627;g3ab98dd76e9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628" name="Google Shape;628;g3ab98dd76e9_0_0"/>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629" name="Google Shape;629;g3ab98dd76e9_0_0"/>
          <p:cNvSpPr txBox="1"/>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201B58"/>
                </a:solidFill>
                <a:latin typeface="Arial"/>
                <a:ea typeface="Arial"/>
                <a:cs typeface="Arial"/>
                <a:sym typeface="Arial"/>
              </a:rPr>
              <a:t>‹#›</a:t>
            </a:fld>
            <a:endParaRPr b="0" i="0" sz="1200" u="none" cap="none" strike="noStrike">
              <a:solidFill>
                <a:srgbClr val="201B58"/>
              </a:solidFill>
              <a:latin typeface="Arial"/>
              <a:ea typeface="Arial"/>
              <a:cs typeface="Arial"/>
              <a:sym typeface="Arial"/>
            </a:endParaRPr>
          </a:p>
        </p:txBody>
      </p:sp>
      <p:sp>
        <p:nvSpPr>
          <p:cNvPr id="630" name="Google Shape;630;g3ab98dd76e9_0_0"/>
          <p:cNvSpPr/>
          <p:nvPr/>
        </p:nvSpPr>
        <p:spPr>
          <a:xfrm>
            <a:off x="6158024" y="3462519"/>
            <a:ext cx="5954400" cy="203700"/>
          </a:xfrm>
          <a:prstGeom prst="roundRect">
            <a:avLst>
              <a:gd fmla="val 16667" name="adj"/>
            </a:avLst>
          </a:prstGeom>
          <a:solidFill>
            <a:srgbClr val="201B58"/>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6. Strategic focus</a:t>
            </a:r>
            <a:endParaRPr b="1" baseline="30000" i="0" sz="1000" u="none" cap="none" strike="noStrike">
              <a:solidFill>
                <a:srgbClr val="FFFFFF"/>
              </a:solidFill>
              <a:latin typeface="Arial"/>
              <a:ea typeface="Arial"/>
              <a:cs typeface="Arial"/>
              <a:sym typeface="Arial"/>
            </a:endParaRPr>
          </a:p>
        </p:txBody>
      </p:sp>
      <p:sp>
        <p:nvSpPr>
          <p:cNvPr id="631" name="Google Shape;631;g3ab98dd76e9_0_0"/>
          <p:cNvSpPr txBox="1"/>
          <p:nvPr/>
        </p:nvSpPr>
        <p:spPr>
          <a:xfrm>
            <a:off x="6383679" y="3944390"/>
            <a:ext cx="348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Social</a:t>
            </a:r>
            <a:endParaRPr b="0" i="0" sz="1000" u="none" cap="none" strike="noStrike">
              <a:solidFill>
                <a:srgbClr val="201B58"/>
              </a:solidFill>
              <a:latin typeface="Arial"/>
              <a:ea typeface="Arial"/>
              <a:cs typeface="Arial"/>
              <a:sym typeface="Arial"/>
            </a:endParaRPr>
          </a:p>
        </p:txBody>
      </p:sp>
      <p:sp>
        <p:nvSpPr>
          <p:cNvPr id="632" name="Google Shape;632;g3ab98dd76e9_0_0"/>
          <p:cNvSpPr/>
          <p:nvPr/>
        </p:nvSpPr>
        <p:spPr>
          <a:xfrm>
            <a:off x="6222918"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33" name="Google Shape;633;g3ab98dd76e9_0_0"/>
          <p:cNvSpPr txBox="1"/>
          <p:nvPr/>
        </p:nvSpPr>
        <p:spPr>
          <a:xfrm>
            <a:off x="6975354" y="3944390"/>
            <a:ext cx="3912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Career</a:t>
            </a:r>
            <a:endParaRPr b="0" i="0" sz="1000" u="none" cap="none" strike="noStrike">
              <a:solidFill>
                <a:srgbClr val="201B58"/>
              </a:solidFill>
              <a:latin typeface="Arial"/>
              <a:ea typeface="Arial"/>
              <a:cs typeface="Arial"/>
              <a:sym typeface="Arial"/>
            </a:endParaRPr>
          </a:p>
        </p:txBody>
      </p:sp>
      <p:sp>
        <p:nvSpPr>
          <p:cNvPr id="634" name="Google Shape;634;g3ab98dd76e9_0_0"/>
          <p:cNvSpPr/>
          <p:nvPr/>
        </p:nvSpPr>
        <p:spPr>
          <a:xfrm>
            <a:off x="6814593"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35" name="Google Shape;635;g3ab98dd76e9_0_0"/>
          <p:cNvSpPr txBox="1"/>
          <p:nvPr/>
        </p:nvSpPr>
        <p:spPr>
          <a:xfrm>
            <a:off x="7600265" y="3944390"/>
            <a:ext cx="561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Academic</a:t>
            </a:r>
            <a:endParaRPr b="0" i="0" sz="1000" u="none" cap="none" strike="noStrike">
              <a:solidFill>
                <a:srgbClr val="201B58"/>
              </a:solidFill>
              <a:latin typeface="Arial"/>
              <a:ea typeface="Arial"/>
              <a:cs typeface="Arial"/>
              <a:sym typeface="Arial"/>
            </a:endParaRPr>
          </a:p>
        </p:txBody>
      </p:sp>
      <p:sp>
        <p:nvSpPr>
          <p:cNvPr id="636" name="Google Shape;636;g3ab98dd76e9_0_0"/>
          <p:cNvSpPr/>
          <p:nvPr/>
        </p:nvSpPr>
        <p:spPr>
          <a:xfrm>
            <a:off x="7439504"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37" name="Google Shape;637;g3ab98dd76e9_0_0"/>
          <p:cNvSpPr txBox="1"/>
          <p:nvPr/>
        </p:nvSpPr>
        <p:spPr>
          <a:xfrm>
            <a:off x="6205806" y="3744730"/>
            <a:ext cx="957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pillars</a:t>
            </a:r>
            <a:endParaRPr b="1" i="0" sz="1000" u="none" cap="none" strike="noStrike">
              <a:solidFill>
                <a:srgbClr val="201B58"/>
              </a:solidFill>
              <a:latin typeface="Arial"/>
              <a:ea typeface="Arial"/>
              <a:cs typeface="Arial"/>
              <a:sym typeface="Arial"/>
            </a:endParaRPr>
          </a:p>
        </p:txBody>
      </p:sp>
      <p:sp>
        <p:nvSpPr>
          <p:cNvPr id="638" name="Google Shape;638;g3ab98dd76e9_0_0"/>
          <p:cNvSpPr txBox="1"/>
          <p:nvPr/>
        </p:nvSpPr>
        <p:spPr>
          <a:xfrm>
            <a:off x="641587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1</a:t>
            </a:r>
            <a:endParaRPr b="0" i="0" sz="1000" u="none" cap="none" strike="noStrike">
              <a:solidFill>
                <a:srgbClr val="201B58"/>
              </a:solidFill>
              <a:latin typeface="Arial"/>
              <a:ea typeface="Arial"/>
              <a:cs typeface="Arial"/>
              <a:sym typeface="Arial"/>
            </a:endParaRPr>
          </a:p>
        </p:txBody>
      </p:sp>
      <p:sp>
        <p:nvSpPr>
          <p:cNvPr id="639" name="Google Shape;639;g3ab98dd76e9_0_0"/>
          <p:cNvSpPr/>
          <p:nvPr/>
        </p:nvSpPr>
        <p:spPr>
          <a:xfrm>
            <a:off x="622291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0" name="Google Shape;640;g3ab98dd76e9_0_0"/>
          <p:cNvSpPr txBox="1"/>
          <p:nvPr/>
        </p:nvSpPr>
        <p:spPr>
          <a:xfrm>
            <a:off x="717833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2</a:t>
            </a:r>
            <a:endParaRPr b="0" i="0" sz="1000" u="none" cap="none" strike="noStrike">
              <a:solidFill>
                <a:srgbClr val="201B58"/>
              </a:solidFill>
              <a:latin typeface="Arial"/>
              <a:ea typeface="Arial"/>
              <a:cs typeface="Arial"/>
              <a:sym typeface="Arial"/>
            </a:endParaRPr>
          </a:p>
        </p:txBody>
      </p:sp>
      <p:sp>
        <p:nvSpPr>
          <p:cNvPr id="641" name="Google Shape;641;g3ab98dd76e9_0_0"/>
          <p:cNvSpPr/>
          <p:nvPr/>
        </p:nvSpPr>
        <p:spPr>
          <a:xfrm>
            <a:off x="698537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2" name="Google Shape;642;g3ab98dd76e9_0_0"/>
          <p:cNvSpPr txBox="1"/>
          <p:nvPr/>
        </p:nvSpPr>
        <p:spPr>
          <a:xfrm>
            <a:off x="8703255" y="5034234"/>
            <a:ext cx="589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Premaster</a:t>
            </a:r>
            <a:endParaRPr b="0" i="0" sz="1000" u="none" cap="none" strike="noStrike">
              <a:solidFill>
                <a:srgbClr val="201B58"/>
              </a:solidFill>
              <a:latin typeface="Arial"/>
              <a:ea typeface="Arial"/>
              <a:cs typeface="Arial"/>
              <a:sym typeface="Arial"/>
            </a:endParaRPr>
          </a:p>
        </p:txBody>
      </p:sp>
      <p:sp>
        <p:nvSpPr>
          <p:cNvPr id="643" name="Google Shape;643;g3ab98dd76e9_0_0"/>
          <p:cNvSpPr/>
          <p:nvPr/>
        </p:nvSpPr>
        <p:spPr>
          <a:xfrm>
            <a:off x="851029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4" name="Google Shape;644;g3ab98dd76e9_0_0"/>
          <p:cNvSpPr/>
          <p:nvPr/>
        </p:nvSpPr>
        <p:spPr>
          <a:xfrm>
            <a:off x="946511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5" name="Google Shape;645;g3ab98dd76e9_0_0"/>
          <p:cNvSpPr txBox="1"/>
          <p:nvPr/>
        </p:nvSpPr>
        <p:spPr>
          <a:xfrm>
            <a:off x="9658075" y="5034234"/>
            <a:ext cx="61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Large MSc</a:t>
            </a:r>
            <a:endParaRPr b="0" i="0" sz="1000" u="none" cap="none" strike="noStrike">
              <a:solidFill>
                <a:srgbClr val="201B58"/>
              </a:solidFill>
              <a:latin typeface="Arial"/>
              <a:ea typeface="Arial"/>
              <a:cs typeface="Arial"/>
              <a:sym typeface="Arial"/>
            </a:endParaRPr>
          </a:p>
        </p:txBody>
      </p:sp>
      <p:sp>
        <p:nvSpPr>
          <p:cNvPr id="646" name="Google Shape;646;g3ab98dd76e9_0_0"/>
          <p:cNvSpPr txBox="1"/>
          <p:nvPr/>
        </p:nvSpPr>
        <p:spPr>
          <a:xfrm>
            <a:off x="794079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3</a:t>
            </a:r>
            <a:endParaRPr b="0" i="0" sz="1000" u="none" cap="none" strike="noStrike">
              <a:solidFill>
                <a:srgbClr val="201B58"/>
              </a:solidFill>
              <a:latin typeface="Arial"/>
              <a:ea typeface="Arial"/>
              <a:cs typeface="Arial"/>
              <a:sym typeface="Arial"/>
            </a:endParaRPr>
          </a:p>
        </p:txBody>
      </p:sp>
      <p:sp>
        <p:nvSpPr>
          <p:cNvPr id="647" name="Google Shape;647;g3ab98dd76e9_0_0"/>
          <p:cNvSpPr/>
          <p:nvPr/>
        </p:nvSpPr>
        <p:spPr>
          <a:xfrm>
            <a:off x="774783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8" name="Google Shape;648;g3ab98dd76e9_0_0"/>
          <p:cNvSpPr/>
          <p:nvPr/>
        </p:nvSpPr>
        <p:spPr>
          <a:xfrm>
            <a:off x="10447190"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49" name="Google Shape;649;g3ab98dd76e9_0_0"/>
          <p:cNvSpPr txBox="1"/>
          <p:nvPr/>
        </p:nvSpPr>
        <p:spPr>
          <a:xfrm>
            <a:off x="10640152" y="5034234"/>
            <a:ext cx="612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Small MSc</a:t>
            </a:r>
            <a:endParaRPr b="0" i="0" sz="1000" u="none" cap="none" strike="noStrike">
              <a:solidFill>
                <a:srgbClr val="201B58"/>
              </a:solidFill>
              <a:latin typeface="Arial"/>
              <a:ea typeface="Arial"/>
              <a:cs typeface="Arial"/>
              <a:sym typeface="Arial"/>
            </a:endParaRPr>
          </a:p>
        </p:txBody>
      </p:sp>
      <p:sp>
        <p:nvSpPr>
          <p:cNvPr id="650" name="Google Shape;650;g3ab98dd76e9_0_0"/>
          <p:cNvSpPr txBox="1"/>
          <p:nvPr/>
        </p:nvSpPr>
        <p:spPr>
          <a:xfrm>
            <a:off x="6402399" y="5279666"/>
            <a:ext cx="849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Dutch students</a:t>
            </a:r>
            <a:endParaRPr b="0" i="0" sz="1000" u="none" cap="none" strike="noStrike">
              <a:solidFill>
                <a:srgbClr val="201B58"/>
              </a:solidFill>
              <a:latin typeface="Arial"/>
              <a:ea typeface="Arial"/>
              <a:cs typeface="Arial"/>
              <a:sym typeface="Arial"/>
            </a:endParaRPr>
          </a:p>
        </p:txBody>
      </p:sp>
      <p:sp>
        <p:nvSpPr>
          <p:cNvPr id="651" name="Google Shape;651;g3ab98dd76e9_0_0"/>
          <p:cNvSpPr/>
          <p:nvPr/>
        </p:nvSpPr>
        <p:spPr>
          <a:xfrm>
            <a:off x="6222918" y="5279666"/>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52" name="Google Shape;652;g3ab98dd76e9_0_0"/>
          <p:cNvSpPr txBox="1"/>
          <p:nvPr/>
        </p:nvSpPr>
        <p:spPr>
          <a:xfrm>
            <a:off x="7519694" y="5279666"/>
            <a:ext cx="12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International students</a:t>
            </a:r>
            <a:endParaRPr b="0" i="0" sz="1000" u="none" cap="none" strike="noStrike">
              <a:solidFill>
                <a:srgbClr val="201B58"/>
              </a:solidFill>
              <a:latin typeface="Arial"/>
              <a:ea typeface="Arial"/>
              <a:cs typeface="Arial"/>
              <a:sym typeface="Arial"/>
            </a:endParaRPr>
          </a:p>
        </p:txBody>
      </p:sp>
      <p:sp>
        <p:nvSpPr>
          <p:cNvPr id="653" name="Google Shape;653;g3ab98dd76e9_0_0"/>
          <p:cNvSpPr/>
          <p:nvPr/>
        </p:nvSpPr>
        <p:spPr>
          <a:xfrm>
            <a:off x="7340212" y="5279666"/>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654" name="Google Shape;654;g3ab98dd76e9_0_0"/>
          <p:cNvCxnSpPr/>
          <p:nvPr/>
        </p:nvCxnSpPr>
        <p:spPr>
          <a:xfrm>
            <a:off x="6222918" y="5233894"/>
            <a:ext cx="5764200" cy="0"/>
          </a:xfrm>
          <a:prstGeom prst="straightConnector1">
            <a:avLst/>
          </a:prstGeom>
          <a:noFill/>
          <a:ln cap="flat" cmpd="sng" w="9525">
            <a:solidFill>
              <a:srgbClr val="7F7F7F"/>
            </a:solidFill>
            <a:prstDash val="solid"/>
            <a:miter lim="800000"/>
            <a:headEnd len="sm" w="sm" type="none"/>
            <a:tailEnd len="sm" w="sm" type="none"/>
          </a:ln>
        </p:spPr>
      </p:cxnSp>
      <p:cxnSp>
        <p:nvCxnSpPr>
          <p:cNvPr id="655" name="Google Shape;655;g3ab98dd76e9_0_0"/>
          <p:cNvCxnSpPr/>
          <p:nvPr/>
        </p:nvCxnSpPr>
        <p:spPr>
          <a:xfrm>
            <a:off x="6222918" y="5479326"/>
            <a:ext cx="5764200" cy="0"/>
          </a:xfrm>
          <a:prstGeom prst="straightConnector1">
            <a:avLst/>
          </a:prstGeom>
          <a:noFill/>
          <a:ln cap="flat" cmpd="sng" w="9525">
            <a:solidFill>
              <a:srgbClr val="7F7F7F"/>
            </a:solidFill>
            <a:prstDash val="solid"/>
            <a:miter lim="800000"/>
            <a:headEnd len="sm" w="sm" type="none"/>
            <a:tailEnd len="sm" w="sm" type="none"/>
          </a:ln>
        </p:spPr>
      </p:cxnSp>
      <p:sp>
        <p:nvSpPr>
          <p:cNvPr id="656" name="Google Shape;656;g3ab98dd76e9_0_0"/>
          <p:cNvSpPr txBox="1"/>
          <p:nvPr/>
        </p:nvSpPr>
        <p:spPr>
          <a:xfrm>
            <a:off x="6402399" y="5525098"/>
            <a:ext cx="1620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STAR members (non-active)</a:t>
            </a:r>
            <a:endParaRPr b="0" i="0" sz="1000" u="none" cap="none" strike="noStrike">
              <a:solidFill>
                <a:srgbClr val="201B58"/>
              </a:solidFill>
              <a:latin typeface="Arial"/>
              <a:ea typeface="Arial"/>
              <a:cs typeface="Arial"/>
              <a:sym typeface="Arial"/>
            </a:endParaRPr>
          </a:p>
        </p:txBody>
      </p:sp>
      <p:sp>
        <p:nvSpPr>
          <p:cNvPr id="657" name="Google Shape;657;g3ab98dd76e9_0_0"/>
          <p:cNvSpPr/>
          <p:nvPr/>
        </p:nvSpPr>
        <p:spPr>
          <a:xfrm>
            <a:off x="6222918"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58" name="Google Shape;658;g3ab98dd76e9_0_0"/>
          <p:cNvSpPr txBox="1"/>
          <p:nvPr/>
        </p:nvSpPr>
        <p:spPr>
          <a:xfrm>
            <a:off x="8336414" y="5525098"/>
            <a:ext cx="9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Active members</a:t>
            </a:r>
            <a:endParaRPr b="0" i="0" sz="1000" u="none" cap="none" strike="noStrike">
              <a:solidFill>
                <a:srgbClr val="201B58"/>
              </a:solidFill>
              <a:latin typeface="Arial"/>
              <a:ea typeface="Arial"/>
              <a:cs typeface="Arial"/>
              <a:sym typeface="Arial"/>
            </a:endParaRPr>
          </a:p>
        </p:txBody>
      </p:sp>
      <p:sp>
        <p:nvSpPr>
          <p:cNvPr id="659" name="Google Shape;659;g3ab98dd76e9_0_0"/>
          <p:cNvSpPr/>
          <p:nvPr/>
        </p:nvSpPr>
        <p:spPr>
          <a:xfrm>
            <a:off x="8156931"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60" name="Google Shape;660;g3ab98dd76e9_0_0"/>
          <p:cNvSpPr txBox="1"/>
          <p:nvPr/>
        </p:nvSpPr>
        <p:spPr>
          <a:xfrm>
            <a:off x="6222596" y="5770530"/>
            <a:ext cx="1101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Functional area(s)</a:t>
            </a:r>
            <a:endParaRPr b="1" i="0" sz="1000" u="none" cap="none" strike="noStrike">
              <a:solidFill>
                <a:srgbClr val="201B58"/>
              </a:solidFill>
              <a:latin typeface="Arial"/>
              <a:ea typeface="Arial"/>
              <a:cs typeface="Arial"/>
              <a:sym typeface="Arial"/>
            </a:endParaRPr>
          </a:p>
        </p:txBody>
      </p:sp>
      <p:cxnSp>
        <p:nvCxnSpPr>
          <p:cNvPr id="661" name="Google Shape;661;g3ab98dd76e9_0_0"/>
          <p:cNvCxnSpPr/>
          <p:nvPr/>
        </p:nvCxnSpPr>
        <p:spPr>
          <a:xfrm>
            <a:off x="6205806" y="5724758"/>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662" name="Google Shape;662;g3ab98dd76e9_0_0"/>
          <p:cNvSpPr txBox="1"/>
          <p:nvPr/>
        </p:nvSpPr>
        <p:spPr>
          <a:xfrm>
            <a:off x="6403068" y="5970194"/>
            <a:ext cx="684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Commercial</a:t>
            </a:r>
            <a:endParaRPr b="0" i="0" sz="1400" u="none" cap="none" strike="noStrike">
              <a:solidFill>
                <a:srgbClr val="000000"/>
              </a:solidFill>
              <a:latin typeface="Arial"/>
              <a:ea typeface="Arial"/>
              <a:cs typeface="Arial"/>
              <a:sym typeface="Arial"/>
            </a:endParaRPr>
          </a:p>
        </p:txBody>
      </p:sp>
      <p:sp>
        <p:nvSpPr>
          <p:cNvPr id="663" name="Google Shape;663;g3ab98dd76e9_0_0"/>
          <p:cNvSpPr/>
          <p:nvPr/>
        </p:nvSpPr>
        <p:spPr>
          <a:xfrm>
            <a:off x="6222918"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64" name="Google Shape;664;g3ab98dd76e9_0_0"/>
          <p:cNvSpPr txBox="1"/>
          <p:nvPr/>
        </p:nvSpPr>
        <p:spPr>
          <a:xfrm>
            <a:off x="8702307" y="5970194"/>
            <a:ext cx="453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Finance</a:t>
            </a:r>
            <a:endParaRPr b="0" i="0" sz="1400" u="none" cap="none" strike="noStrike">
              <a:solidFill>
                <a:srgbClr val="000000"/>
              </a:solidFill>
              <a:latin typeface="Arial"/>
              <a:ea typeface="Arial"/>
              <a:cs typeface="Arial"/>
              <a:sym typeface="Arial"/>
            </a:endParaRPr>
          </a:p>
        </p:txBody>
      </p:sp>
      <p:sp>
        <p:nvSpPr>
          <p:cNvPr id="665" name="Google Shape;665;g3ab98dd76e9_0_0"/>
          <p:cNvSpPr/>
          <p:nvPr/>
        </p:nvSpPr>
        <p:spPr>
          <a:xfrm>
            <a:off x="8522157"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66" name="Google Shape;666;g3ab98dd76e9_0_0"/>
          <p:cNvSpPr txBox="1"/>
          <p:nvPr/>
        </p:nvSpPr>
        <p:spPr>
          <a:xfrm>
            <a:off x="7426852" y="5970194"/>
            <a:ext cx="936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Brand/Marketing</a:t>
            </a:r>
            <a:endParaRPr b="0" i="0" sz="1400" u="none" cap="none" strike="noStrike">
              <a:solidFill>
                <a:srgbClr val="000000"/>
              </a:solidFill>
              <a:latin typeface="Arial"/>
              <a:ea typeface="Arial"/>
              <a:cs typeface="Arial"/>
              <a:sym typeface="Arial"/>
            </a:endParaRPr>
          </a:p>
        </p:txBody>
      </p:sp>
      <p:sp>
        <p:nvSpPr>
          <p:cNvPr id="667" name="Google Shape;667;g3ab98dd76e9_0_0"/>
          <p:cNvSpPr/>
          <p:nvPr/>
        </p:nvSpPr>
        <p:spPr>
          <a:xfrm>
            <a:off x="7246702" y="597019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68" name="Google Shape;668;g3ab98dd76e9_0_0"/>
          <p:cNvSpPr txBox="1"/>
          <p:nvPr/>
        </p:nvSpPr>
        <p:spPr>
          <a:xfrm>
            <a:off x="9495258" y="5970194"/>
            <a:ext cx="186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HR</a:t>
            </a:r>
            <a:endParaRPr b="0" i="0" sz="1400" u="none" cap="none" strike="noStrike">
              <a:solidFill>
                <a:srgbClr val="000000"/>
              </a:solidFill>
              <a:latin typeface="Arial"/>
              <a:ea typeface="Arial"/>
              <a:cs typeface="Arial"/>
              <a:sym typeface="Arial"/>
            </a:endParaRPr>
          </a:p>
        </p:txBody>
      </p:sp>
      <p:sp>
        <p:nvSpPr>
          <p:cNvPr id="669" name="Google Shape;669;g3ab98dd76e9_0_0"/>
          <p:cNvSpPr/>
          <p:nvPr/>
        </p:nvSpPr>
        <p:spPr>
          <a:xfrm>
            <a:off x="9315108"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70" name="Google Shape;670;g3ab98dd76e9_0_0"/>
          <p:cNvSpPr txBox="1"/>
          <p:nvPr/>
        </p:nvSpPr>
        <p:spPr>
          <a:xfrm>
            <a:off x="10020509" y="5970194"/>
            <a:ext cx="187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Project management / operations</a:t>
            </a:r>
            <a:endParaRPr b="0" i="0" sz="1400" u="none" cap="none" strike="noStrike">
              <a:solidFill>
                <a:srgbClr val="000000"/>
              </a:solidFill>
              <a:latin typeface="Arial"/>
              <a:ea typeface="Arial"/>
              <a:cs typeface="Arial"/>
              <a:sym typeface="Arial"/>
            </a:endParaRPr>
          </a:p>
        </p:txBody>
      </p:sp>
      <p:sp>
        <p:nvSpPr>
          <p:cNvPr id="671" name="Google Shape;671;g3ab98dd76e9_0_0"/>
          <p:cNvSpPr/>
          <p:nvPr/>
        </p:nvSpPr>
        <p:spPr>
          <a:xfrm>
            <a:off x="9840357"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672" name="Google Shape;672;g3ab98dd76e9_0_0"/>
          <p:cNvCxnSpPr/>
          <p:nvPr/>
        </p:nvCxnSpPr>
        <p:spPr>
          <a:xfrm>
            <a:off x="6205806" y="4343710"/>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673" name="Google Shape;673;g3ab98dd76e9_0_0"/>
          <p:cNvSpPr txBox="1"/>
          <p:nvPr/>
        </p:nvSpPr>
        <p:spPr>
          <a:xfrm>
            <a:off x="6222597" y="4389482"/>
            <a:ext cx="11157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ambition</a:t>
            </a:r>
            <a:endParaRPr b="1" i="0" sz="1000" u="none" cap="none" strike="noStrike">
              <a:solidFill>
                <a:srgbClr val="201B58"/>
              </a:solidFill>
              <a:latin typeface="Arial"/>
              <a:ea typeface="Arial"/>
              <a:cs typeface="Arial"/>
              <a:sym typeface="Arial"/>
            </a:endParaRPr>
          </a:p>
        </p:txBody>
      </p:sp>
      <p:sp>
        <p:nvSpPr>
          <p:cNvPr id="674" name="Google Shape;674;g3ab98dd76e9_0_0"/>
          <p:cNvSpPr txBox="1"/>
          <p:nvPr/>
        </p:nvSpPr>
        <p:spPr>
          <a:xfrm>
            <a:off x="6406600" y="4589150"/>
            <a:ext cx="2231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Organizational Resilience &amp; Innovation</a:t>
            </a:r>
            <a:endParaRPr b="0" i="0" sz="1400" u="none" cap="none" strike="noStrike">
              <a:solidFill>
                <a:srgbClr val="000000"/>
              </a:solidFill>
              <a:latin typeface="Arial"/>
              <a:ea typeface="Arial"/>
              <a:cs typeface="Arial"/>
              <a:sym typeface="Arial"/>
            </a:endParaRPr>
          </a:p>
        </p:txBody>
      </p:sp>
      <p:sp>
        <p:nvSpPr>
          <p:cNvPr id="675" name="Google Shape;675;g3ab98dd76e9_0_0"/>
          <p:cNvSpPr/>
          <p:nvPr/>
        </p:nvSpPr>
        <p:spPr>
          <a:xfrm>
            <a:off x="6222918" y="4589142"/>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76" name="Google Shape;676;g3ab98dd76e9_0_0"/>
          <p:cNvSpPr txBox="1"/>
          <p:nvPr/>
        </p:nvSpPr>
        <p:spPr>
          <a:xfrm>
            <a:off x="8838027" y="4612013"/>
            <a:ext cx="1565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Strategic Academic Focus</a:t>
            </a:r>
            <a:endParaRPr b="0" i="0" sz="1400" u="none" cap="none" strike="noStrike">
              <a:solidFill>
                <a:srgbClr val="000000"/>
              </a:solidFill>
              <a:latin typeface="Arial"/>
              <a:ea typeface="Arial"/>
              <a:cs typeface="Arial"/>
              <a:sym typeface="Arial"/>
            </a:endParaRPr>
          </a:p>
        </p:txBody>
      </p:sp>
      <p:sp>
        <p:nvSpPr>
          <p:cNvPr id="677" name="Google Shape;677;g3ab98dd76e9_0_0"/>
          <p:cNvSpPr/>
          <p:nvPr/>
        </p:nvSpPr>
        <p:spPr>
          <a:xfrm>
            <a:off x="8654326" y="4612005"/>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78" name="Google Shape;678;g3ab98dd76e9_0_0"/>
          <p:cNvSpPr txBox="1"/>
          <p:nvPr/>
        </p:nvSpPr>
        <p:spPr>
          <a:xfrm>
            <a:off x="10739804" y="4589138"/>
            <a:ext cx="1565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Strong AM community</a:t>
            </a:r>
            <a:endParaRPr b="0" i="0" sz="1400" u="none" cap="none" strike="noStrike">
              <a:solidFill>
                <a:srgbClr val="000000"/>
              </a:solidFill>
              <a:latin typeface="Arial"/>
              <a:ea typeface="Arial"/>
              <a:cs typeface="Arial"/>
              <a:sym typeface="Arial"/>
            </a:endParaRPr>
          </a:p>
        </p:txBody>
      </p:sp>
      <p:sp>
        <p:nvSpPr>
          <p:cNvPr id="679" name="Google Shape;679;g3ab98dd76e9_0_0"/>
          <p:cNvSpPr/>
          <p:nvPr/>
        </p:nvSpPr>
        <p:spPr>
          <a:xfrm>
            <a:off x="10556101" y="458913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80" name="Google Shape;680;g3ab98dd76e9_0_0"/>
          <p:cNvSpPr txBox="1"/>
          <p:nvPr/>
        </p:nvSpPr>
        <p:spPr>
          <a:xfrm>
            <a:off x="6205805" y="4834574"/>
            <a:ext cx="1136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Target audience(s)</a:t>
            </a:r>
            <a:endParaRPr b="1" i="0" sz="1000" u="none" cap="none" strike="noStrike">
              <a:solidFill>
                <a:srgbClr val="201B58"/>
              </a:solidFill>
              <a:latin typeface="Arial"/>
              <a:ea typeface="Arial"/>
              <a:cs typeface="Arial"/>
              <a:sym typeface="Arial"/>
            </a:endParaRPr>
          </a:p>
        </p:txBody>
      </p:sp>
      <p:cxnSp>
        <p:nvCxnSpPr>
          <p:cNvPr id="681" name="Google Shape;681;g3ab98dd76e9_0_0"/>
          <p:cNvCxnSpPr/>
          <p:nvPr/>
        </p:nvCxnSpPr>
        <p:spPr>
          <a:xfrm>
            <a:off x="6205806" y="4788802"/>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682" name="Google Shape;682;g3ab98dd76e9_0_0"/>
          <p:cNvSpPr txBox="1"/>
          <p:nvPr/>
        </p:nvSpPr>
        <p:spPr>
          <a:xfrm>
            <a:off x="6380479" y="4144050"/>
            <a:ext cx="1752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Societal impact &amp; sustainability</a:t>
            </a:r>
            <a:endParaRPr b="0" i="0" sz="1000" u="none" cap="none" strike="noStrike">
              <a:solidFill>
                <a:srgbClr val="201B58"/>
              </a:solidFill>
              <a:latin typeface="Arial"/>
              <a:ea typeface="Arial"/>
              <a:cs typeface="Arial"/>
              <a:sym typeface="Arial"/>
            </a:endParaRPr>
          </a:p>
        </p:txBody>
      </p:sp>
      <p:sp>
        <p:nvSpPr>
          <p:cNvPr id="683" name="Google Shape;683;g3ab98dd76e9_0_0"/>
          <p:cNvSpPr/>
          <p:nvPr/>
        </p:nvSpPr>
        <p:spPr>
          <a:xfrm>
            <a:off x="6219718" y="4144050"/>
            <a:ext cx="127500" cy="123900"/>
          </a:xfrm>
          <a:prstGeom prst="rect">
            <a:avLst/>
          </a:prstGeom>
          <a:solidFill>
            <a:srgbClr val="FFFFFF"/>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684" name="Google Shape;684;g3ab98dd76e9_0_0"/>
          <p:cNvSpPr txBox="1"/>
          <p:nvPr/>
        </p:nvSpPr>
        <p:spPr>
          <a:xfrm>
            <a:off x="8420653" y="4144050"/>
            <a:ext cx="2324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AM personal &amp; professional development</a:t>
            </a:r>
            <a:endParaRPr b="0" i="0" sz="1000" u="none" cap="none" strike="noStrike">
              <a:solidFill>
                <a:srgbClr val="201B58"/>
              </a:solidFill>
              <a:latin typeface="Arial"/>
              <a:ea typeface="Arial"/>
              <a:cs typeface="Arial"/>
              <a:sym typeface="Arial"/>
            </a:endParaRPr>
          </a:p>
        </p:txBody>
      </p:sp>
      <p:sp>
        <p:nvSpPr>
          <p:cNvPr id="685" name="Google Shape;685;g3ab98dd76e9_0_0"/>
          <p:cNvSpPr/>
          <p:nvPr/>
        </p:nvSpPr>
        <p:spPr>
          <a:xfrm>
            <a:off x="8259889" y="414405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g3ab98dd76e9_0_94"/>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91" name="Google Shape;691;g3ab98dd76e9_0_94"/>
          <p:cNvSpPr/>
          <p:nvPr/>
        </p:nvSpPr>
        <p:spPr>
          <a:xfrm>
            <a:off x="6271836" y="3254370"/>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Estimated capacity required in the Value Driver</a:t>
            </a:r>
            <a:endParaRPr b="0" i="0" sz="1400" u="none" cap="none" strike="noStrike">
              <a:solidFill>
                <a:srgbClr val="000000"/>
              </a:solidFill>
              <a:latin typeface="Arial"/>
              <a:ea typeface="Arial"/>
              <a:cs typeface="Arial"/>
              <a:sym typeface="Arial"/>
            </a:endParaRPr>
          </a:p>
        </p:txBody>
      </p:sp>
      <p:graphicFrame>
        <p:nvGraphicFramePr>
          <p:cNvPr id="692" name="Google Shape;692;g3ab98dd76e9_0_94"/>
          <p:cNvGraphicFramePr/>
          <p:nvPr/>
        </p:nvGraphicFramePr>
        <p:xfrm>
          <a:off x="6271836" y="3567056"/>
          <a:ext cx="3000000" cy="3000000"/>
        </p:xfrm>
        <a:graphic>
          <a:graphicData uri="http://schemas.openxmlformats.org/drawingml/2006/table">
            <a:tbl>
              <a:tblPr>
                <a:noFill/>
                <a:tableStyleId>{C5731C0F-C688-4FB1-88AB-C4D54DDAFE16}</a:tableStyleId>
              </a:tblPr>
              <a:tblGrid>
                <a:gridCol w="4553800"/>
                <a:gridCol w="1234475"/>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Name</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Hours/week</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Bas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Vivian</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693" name="Google Shape;693;g3ab98dd76e9_0_94"/>
          <p:cNvSpPr/>
          <p:nvPr/>
        </p:nvSpPr>
        <p:spPr>
          <a:xfrm>
            <a:off x="2560325" y="125550"/>
            <a:ext cx="50010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2: </a:t>
            </a:r>
            <a:r>
              <a:rPr b="0" i="0" lang="en-US" sz="1300" u="none" cap="none" strike="noStrike">
                <a:solidFill>
                  <a:schemeClr val="dk1"/>
                </a:solidFill>
                <a:latin typeface="Arial"/>
                <a:ea typeface="Arial"/>
                <a:cs typeface="Arial"/>
                <a:sym typeface="Arial"/>
              </a:rPr>
              <a:t>Increasing brand awareness and strengthen student engagement</a:t>
            </a:r>
            <a:endParaRPr b="0" i="0" sz="13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694" name="Google Shape;694;g3ab98dd76e9_0_94"/>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Impact, resourcing and support</a:t>
            </a:r>
            <a:endParaRPr b="0" i="0" sz="1400" u="none" cap="none" strike="noStrike">
              <a:solidFill>
                <a:srgbClr val="000000"/>
              </a:solidFill>
              <a:latin typeface="Arial"/>
              <a:ea typeface="Arial"/>
              <a:cs typeface="Arial"/>
              <a:sym typeface="Arial"/>
            </a:endParaRPr>
          </a:p>
        </p:txBody>
      </p:sp>
      <p:sp>
        <p:nvSpPr>
          <p:cNvPr id="695" name="Google Shape;695;g3ab98dd76e9_0_94"/>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696" name="Google Shape;696;g3ab98dd76e9_0_94"/>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697" name="Google Shape;697;g3ab98dd76e9_0_94"/>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698" name="Google Shape;698;g3ab98dd76e9_0_94"/>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L2</a:t>
            </a:r>
            <a:endParaRPr b="1" i="0" sz="1400" u="none" cap="none" strike="noStrike">
              <a:solidFill>
                <a:schemeClr val="lt1"/>
              </a:solidFill>
              <a:latin typeface="Arial"/>
              <a:ea typeface="Arial"/>
              <a:cs typeface="Arial"/>
              <a:sym typeface="Arial"/>
            </a:endParaRPr>
          </a:p>
        </p:txBody>
      </p:sp>
      <p:graphicFrame>
        <p:nvGraphicFramePr>
          <p:cNvPr id="699" name="Google Shape;699;g3ab98dd76e9_0_94"/>
          <p:cNvGraphicFramePr/>
          <p:nvPr/>
        </p:nvGraphicFramePr>
        <p:xfrm>
          <a:off x="6271836" y="1303501"/>
          <a:ext cx="3000000" cy="3000000"/>
        </p:xfrm>
        <a:graphic>
          <a:graphicData uri="http://schemas.openxmlformats.org/drawingml/2006/table">
            <a:tbl>
              <a:tblPr>
                <a:noFill/>
                <a:tableStyleId>{C5731C0F-C688-4FB1-88AB-C4D54DDAFE16}</a:tableStyleId>
              </a:tblPr>
              <a:tblGrid>
                <a:gridCol w="2198750"/>
                <a:gridCol w="3589525"/>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Value driver team</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Vivian (Lead), Bas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Key board members to consult (incl. role)</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Bas (Project Manager Bachelor), Yvonne (Sec)  for social media schedule, Marc (IPM) </a:t>
                      </a:r>
                      <a:endParaRPr sz="1000" u="none" cap="none" strike="noStrike">
                        <a:solidFill>
                          <a:schemeClr val="dk1"/>
                        </a:solidFil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Business as usual owner after Value Driver</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Bas (Project Manager Bachelor) →</a:t>
                      </a:r>
                      <a:r>
                        <a:rPr lang="en-US" sz="1000" u="none" cap="none" strike="noStrike">
                          <a:solidFill>
                            <a:schemeClr val="dk1"/>
                          </a:solidFill>
                          <a:extLst>
                            <a:ext uri="http://customooxmlschemas.google.com/">
                              <go:slidesCustomData xmlns:go="http://customooxmlschemas.google.com/" textRoundtripDataId="53"/>
                            </a:ext>
                          </a:extLst>
                        </a:rPr>
                        <a:t> Next PMB</a:t>
                      </a:r>
                      <a:r>
                        <a:rPr lang="en-US" sz="1000" u="none" cap="none" strike="noStrike">
                          <a:solidFill>
                            <a:schemeClr val="dk1"/>
                          </a:solidFill>
                        </a:rPr>
                        <a:t> -&gt; Brand Manager</a:t>
                      </a:r>
                      <a:endParaRPr sz="1000" u="none" cap="none" strike="noStrike">
                        <a:solidFill>
                          <a:schemeClr val="dk1"/>
                        </a:solidFil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SB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Verico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00" name="Google Shape;700;g3ab98dd76e9_0_94"/>
          <p:cNvSpPr/>
          <p:nvPr/>
        </p:nvSpPr>
        <p:spPr>
          <a:xfrm>
            <a:off x="104125" y="2985000"/>
            <a:ext cx="5998800" cy="13881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15000"/>
              </a:lnSpc>
              <a:spcBef>
                <a:spcPts val="12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The main cost within this Value Driver is a </a:t>
            </a:r>
            <a:r>
              <a:rPr b="1" i="0" lang="en-US" sz="1000" u="none" cap="none" strike="noStrike">
                <a:solidFill>
                  <a:srgbClr val="000000"/>
                </a:solidFill>
                <a:latin typeface="Arial"/>
                <a:ea typeface="Arial"/>
                <a:cs typeface="Arial"/>
                <a:sym typeface="Arial"/>
              </a:rPr>
              <a:t>one-time investment</a:t>
            </a:r>
            <a:r>
              <a:rPr b="0" i="0" lang="en-US" sz="1000" u="none" cap="none" strike="noStrike">
                <a:solidFill>
                  <a:srgbClr val="000000"/>
                </a:solidFill>
                <a:latin typeface="Arial"/>
                <a:ea typeface="Arial"/>
                <a:cs typeface="Arial"/>
                <a:sym typeface="Arial"/>
              </a:rPr>
              <a:t> in a large brand awareness event. This event is set up as a </a:t>
            </a:r>
            <a:r>
              <a:rPr b="1" i="0" lang="en-US" sz="1000" u="none" cap="none" strike="noStrike">
                <a:solidFill>
                  <a:srgbClr val="000000"/>
                </a:solidFill>
                <a:latin typeface="Arial"/>
                <a:ea typeface="Arial"/>
                <a:cs typeface="Arial"/>
                <a:sym typeface="Arial"/>
              </a:rPr>
              <a:t>pilot</a:t>
            </a:r>
            <a:r>
              <a:rPr b="0" i="0" lang="en-US" sz="1000" u="none" cap="none" strike="noStrike">
                <a:solidFill>
                  <a:srgbClr val="000000"/>
                </a:solidFill>
                <a:latin typeface="Arial"/>
                <a:ea typeface="Arial"/>
                <a:cs typeface="Arial"/>
                <a:sym typeface="Arial"/>
              </a:rPr>
              <a:t> to test its impact on brand awareness and membership growth, which is why it is classified as a one-time (medium) investment.</a:t>
            </a:r>
            <a:endParaRPr b="0" i="0" sz="10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In addition, there are </a:t>
            </a:r>
            <a:r>
              <a:rPr b="1" i="0" lang="en-US" sz="1000" u="none" cap="none" strike="noStrike">
                <a:solidFill>
                  <a:srgbClr val="000000"/>
                </a:solidFill>
                <a:latin typeface="Arial"/>
                <a:ea typeface="Arial"/>
                <a:cs typeface="Arial"/>
                <a:sym typeface="Arial"/>
              </a:rPr>
              <a:t>limited annual costs</a:t>
            </a:r>
            <a:r>
              <a:rPr b="0" i="0" lang="en-US" sz="1000" u="none" cap="none" strike="noStrike">
                <a:solidFill>
                  <a:srgbClr val="000000"/>
                </a:solidFill>
                <a:latin typeface="Arial"/>
                <a:ea typeface="Arial"/>
                <a:cs typeface="Arial"/>
                <a:sym typeface="Arial"/>
              </a:rPr>
              <a:t> related to physical branding on campus (e.g. Eurekaweek and Open Days) and small website updates to maintain clear communication of STAR’s value. These costs support the ongoing application of the branding strategy and remain relatively low.</a:t>
            </a:r>
            <a:endParaRPr b="0" i="0" sz="1000" u="none" cap="none" strike="noStrike">
              <a:solidFill>
                <a:srgbClr val="000000"/>
              </a:solidFill>
              <a:latin typeface="Arial"/>
              <a:ea typeface="Arial"/>
              <a:cs typeface="Arial"/>
              <a:sym typeface="Arial"/>
            </a:endParaRPr>
          </a:p>
          <a:p>
            <a:pPr indent="-107950" lvl="0" marL="171450" marR="0" rtl="0" algn="l">
              <a:lnSpc>
                <a:spcPct val="100000"/>
              </a:lnSpc>
              <a:spcBef>
                <a:spcPts val="1200"/>
              </a:spcBef>
              <a:spcAft>
                <a:spcPts val="0"/>
              </a:spcAft>
              <a:buClr>
                <a:schemeClr val="dk1"/>
              </a:buClr>
              <a:buSzPts val="1000"/>
              <a:buFont typeface="Noto Sans Symbols"/>
              <a:buNone/>
            </a:pPr>
            <a:br>
              <a:rPr b="0" i="0" lang="en-US" sz="1000" u="none" cap="none" strike="noStrike">
                <a:solidFill>
                  <a:schemeClr val="dk1"/>
                </a:solidFill>
                <a:latin typeface="Arial"/>
                <a:ea typeface="Arial"/>
                <a:cs typeface="Arial"/>
                <a:sym typeface="Arial"/>
              </a:rPr>
            </a:b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701" name="Google Shape;701;g3ab98dd76e9_0_94"/>
          <p:cNvSpPr/>
          <p:nvPr/>
        </p:nvSpPr>
        <p:spPr>
          <a:xfrm>
            <a:off x="104119" y="2681041"/>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2. Description of costs</a:t>
            </a:r>
            <a:endParaRPr b="0" i="1" sz="1000" u="none" cap="none" strike="noStrike">
              <a:solidFill>
                <a:schemeClr val="lt1"/>
              </a:solidFill>
              <a:latin typeface="Arial"/>
              <a:ea typeface="Arial"/>
              <a:cs typeface="Arial"/>
              <a:sym typeface="Arial"/>
            </a:endParaRPr>
          </a:p>
        </p:txBody>
      </p:sp>
      <p:sp>
        <p:nvSpPr>
          <p:cNvPr id="702" name="Google Shape;702;g3ab98dd76e9_0_94"/>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703" name="Google Shape;703;g3ab98dd76e9_0_94"/>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704" name="Google Shape;704;g3ab98dd76e9_0_94"/>
          <p:cNvSpPr/>
          <p:nvPr/>
        </p:nvSpPr>
        <p:spPr>
          <a:xfrm>
            <a:off x="6271836" y="988985"/>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Governance</a:t>
            </a:r>
            <a:endParaRPr b="0" i="0" sz="1400" u="none" cap="none" strike="noStrike">
              <a:solidFill>
                <a:srgbClr val="000000"/>
              </a:solidFill>
              <a:latin typeface="Arial"/>
              <a:ea typeface="Arial"/>
              <a:cs typeface="Arial"/>
              <a:sym typeface="Arial"/>
            </a:endParaRPr>
          </a:p>
        </p:txBody>
      </p:sp>
      <p:sp>
        <p:nvSpPr>
          <p:cNvPr id="705" name="Google Shape;705;g3ab98dd76e9_0_94"/>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706" name="Google Shape;706;g3ab98dd76e9_0_94"/>
          <p:cNvGrpSpPr/>
          <p:nvPr/>
        </p:nvGrpSpPr>
        <p:grpSpPr>
          <a:xfrm>
            <a:off x="10952252" y="306660"/>
            <a:ext cx="152985" cy="144230"/>
            <a:chOff x="-3204864" y="2816087"/>
            <a:chExt cx="1413910" cy="1332993"/>
          </a:xfrm>
        </p:grpSpPr>
        <p:sp>
          <p:nvSpPr>
            <p:cNvPr id="707" name="Google Shape;707;g3ab98dd76e9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08" name="Google Shape;708;g3ab98dd76e9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709" name="Google Shape;709;g3ab98dd76e9_0_94"/>
          <p:cNvGrpSpPr/>
          <p:nvPr/>
        </p:nvGrpSpPr>
        <p:grpSpPr>
          <a:xfrm>
            <a:off x="10952252" y="641389"/>
            <a:ext cx="152985" cy="144230"/>
            <a:chOff x="-3204864" y="2816087"/>
            <a:chExt cx="1413910" cy="1332993"/>
          </a:xfrm>
        </p:grpSpPr>
        <p:sp>
          <p:nvSpPr>
            <p:cNvPr id="710" name="Google Shape;710;g3ab98dd76e9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11" name="Google Shape;711;g3ab98dd76e9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712" name="Google Shape;712;g3ab98dd76e9_0_94"/>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713" name="Google Shape;713;g3ab98dd76e9_0_94"/>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714" name="Google Shape;714;g3ab98dd76e9_0_94"/>
          <p:cNvGrpSpPr/>
          <p:nvPr/>
        </p:nvGrpSpPr>
        <p:grpSpPr>
          <a:xfrm>
            <a:off x="11746584" y="108549"/>
            <a:ext cx="360688" cy="374038"/>
            <a:chOff x="-3204864" y="2816087"/>
            <a:chExt cx="1413910" cy="1332993"/>
          </a:xfrm>
        </p:grpSpPr>
        <p:sp>
          <p:nvSpPr>
            <p:cNvPr id="715" name="Google Shape;715;g3ab98dd76e9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16" name="Google Shape;716;g3ab98dd76e9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717" name="Google Shape;717;g3ab98dd76e9_0_94"/>
          <p:cNvGrpSpPr/>
          <p:nvPr/>
        </p:nvGrpSpPr>
        <p:grpSpPr>
          <a:xfrm>
            <a:off x="10953246" y="474024"/>
            <a:ext cx="152985" cy="144230"/>
            <a:chOff x="-3204864" y="2816087"/>
            <a:chExt cx="1413910" cy="1332993"/>
          </a:xfrm>
        </p:grpSpPr>
        <p:sp>
          <p:nvSpPr>
            <p:cNvPr id="718" name="Google Shape;718;g3ab98dd76e9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19" name="Google Shape;719;g3ab98dd76e9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720" name="Google Shape;720;g3ab98dd76e9_0_94"/>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721" name="Google Shape;721;g3ab98dd76e9_0_94"/>
          <p:cNvSpPr/>
          <p:nvPr/>
        </p:nvSpPr>
        <p:spPr>
          <a:xfrm>
            <a:off x="104119" y="4373133"/>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3. Leading KPIs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How do we notice that we have changed (something in) STAR?</a:t>
            </a:r>
            <a:endParaRPr b="0" i="1" sz="1000" u="none" cap="none" strike="noStrike">
              <a:solidFill>
                <a:schemeClr val="lt1"/>
              </a:solidFill>
              <a:latin typeface="Arial"/>
              <a:ea typeface="Arial"/>
              <a:cs typeface="Arial"/>
              <a:sym typeface="Arial"/>
            </a:endParaRPr>
          </a:p>
        </p:txBody>
      </p:sp>
      <p:graphicFrame>
        <p:nvGraphicFramePr>
          <p:cNvPr id="722" name="Google Shape;722;g3ab98dd76e9_0_94"/>
          <p:cNvGraphicFramePr/>
          <p:nvPr/>
        </p:nvGraphicFramePr>
        <p:xfrm>
          <a:off x="104119" y="4611920"/>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54"/>
                            </a:ext>
                          </a:extLst>
                        </a:rPr>
                        <a:t>Leading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Campus visibility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30% Increase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Sign ups for Events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90%</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Views per month on instagram</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10%</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23" name="Google Shape;723;g3ab98dd76e9_0_94"/>
          <p:cNvSpPr/>
          <p:nvPr/>
        </p:nvSpPr>
        <p:spPr>
          <a:xfrm>
            <a:off x="104119" y="5773729"/>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4. Lagging KPI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What is the envisioned / end impact of the change?</a:t>
            </a:r>
            <a:endParaRPr b="0" i="0" sz="1400" u="none" cap="none" strike="noStrike">
              <a:solidFill>
                <a:srgbClr val="000000"/>
              </a:solidFill>
              <a:latin typeface="Arial"/>
              <a:ea typeface="Arial"/>
              <a:cs typeface="Arial"/>
              <a:sym typeface="Arial"/>
            </a:endParaRPr>
          </a:p>
        </p:txBody>
      </p:sp>
      <p:graphicFrame>
        <p:nvGraphicFramePr>
          <p:cNvPr id="724" name="Google Shape;724;g3ab98dd76e9_0_94"/>
          <p:cNvGraphicFramePr/>
          <p:nvPr/>
        </p:nvGraphicFramePr>
        <p:xfrm>
          <a:off x="104119" y="5980229"/>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Lagging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Amount of new memberships (cover rate)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10% </a:t>
                      </a:r>
                      <a:r>
                        <a:rPr lang="en-US" sz="1000" u="none" cap="none" strike="noStrike">
                          <a:solidFill>
                            <a:schemeClr val="dk1"/>
                          </a:solidFill>
                          <a:extLst>
                            <a:ext uri="http://customooxmlschemas.google.com/">
                              <go:slidesCustomData xmlns:go="http://customooxmlschemas.google.com/" textRoundtripDataId="55"/>
                            </a:ext>
                          </a:extLst>
                        </a:rPr>
                        <a:t>Higher cover rate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Applications for committees /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30% rejection</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25" name="Google Shape;725;g3ab98dd76e9_0_94"/>
          <p:cNvSpPr/>
          <p:nvPr/>
        </p:nvSpPr>
        <p:spPr>
          <a:xfrm>
            <a:off x="104119" y="988985"/>
            <a:ext cx="5998800" cy="211200"/>
          </a:xfrm>
          <a:prstGeom prst="roundRect">
            <a:avLst>
              <a:gd fmla="val 16667" name="adj"/>
            </a:avLst>
          </a:prstGeom>
          <a:solidFill>
            <a:srgbClr val="201B58"/>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Estimated financial costs </a:t>
            </a:r>
            <a:r>
              <a:rPr b="0" i="1" lang="en-US" sz="1000" u="none" cap="none" strike="noStrike">
                <a:solidFill>
                  <a:srgbClr val="FFFFFF"/>
                </a:solidFill>
                <a:latin typeface="Arial"/>
                <a:ea typeface="Arial"/>
                <a:cs typeface="Arial"/>
                <a:sym typeface="Arial"/>
              </a:rPr>
              <a:t>(if any)</a:t>
            </a:r>
            <a:endParaRPr b="0" i="0" sz="1400" u="none" cap="none" strike="noStrike">
              <a:solidFill>
                <a:srgbClr val="000000"/>
              </a:solidFill>
              <a:latin typeface="Arial"/>
              <a:ea typeface="Arial"/>
              <a:cs typeface="Arial"/>
              <a:sym typeface="Arial"/>
            </a:endParaRPr>
          </a:p>
        </p:txBody>
      </p:sp>
      <p:sp>
        <p:nvSpPr>
          <p:cNvPr id="726" name="Google Shape;726;g3ab98dd76e9_0_94"/>
          <p:cNvSpPr/>
          <p:nvPr/>
        </p:nvSpPr>
        <p:spPr>
          <a:xfrm>
            <a:off x="3728566" y="1329627"/>
            <a:ext cx="166800" cy="161700"/>
          </a:xfrm>
          <a:prstGeom prst="rect">
            <a:avLst/>
          </a:prstGeom>
          <a:solidFill>
            <a:schemeClr val="accent1"/>
          </a:solidFill>
          <a:ln cap="sq"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27" name="Google Shape;727;g3ab98dd76e9_0_94"/>
          <p:cNvSpPr/>
          <p:nvPr/>
        </p:nvSpPr>
        <p:spPr>
          <a:xfrm>
            <a:off x="2694933" y="1329627"/>
            <a:ext cx="166800" cy="1617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28" name="Google Shape;728;g3ab98dd76e9_0_94"/>
          <p:cNvSpPr/>
          <p:nvPr/>
        </p:nvSpPr>
        <p:spPr>
          <a:xfrm>
            <a:off x="1661300" y="1329627"/>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29" name="Google Shape;729;g3ab98dd76e9_0_94"/>
          <p:cNvSpPr/>
          <p:nvPr/>
        </p:nvSpPr>
        <p:spPr>
          <a:xfrm>
            <a:off x="4762198" y="1329627"/>
            <a:ext cx="166800" cy="161700"/>
          </a:xfrm>
          <a:prstGeom prst="rect">
            <a:avLst/>
          </a:prstGeom>
          <a:solidFill>
            <a:srgbClr val="FFFFFF"/>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grpSp>
        <p:nvGrpSpPr>
          <p:cNvPr id="730" name="Google Shape;730;g3ab98dd76e9_0_94"/>
          <p:cNvGrpSpPr/>
          <p:nvPr/>
        </p:nvGrpSpPr>
        <p:grpSpPr>
          <a:xfrm>
            <a:off x="1946924" y="1282831"/>
            <a:ext cx="286200" cy="255393"/>
            <a:chOff x="2088345" y="1282831"/>
            <a:chExt cx="286200" cy="255393"/>
          </a:xfrm>
        </p:grpSpPr>
        <p:sp>
          <p:nvSpPr>
            <p:cNvPr id="731" name="Google Shape;731;g3ab98dd76e9_0_94"/>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732" name="Google Shape;732;g3ab98dd76e9_0_94"/>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733" name="Google Shape;733;g3ab98dd76e9_0_94"/>
          <p:cNvGrpSpPr/>
          <p:nvPr/>
        </p:nvGrpSpPr>
        <p:grpSpPr>
          <a:xfrm>
            <a:off x="2939391" y="1282831"/>
            <a:ext cx="286200" cy="255393"/>
            <a:chOff x="3062078" y="1282831"/>
            <a:chExt cx="286200" cy="255393"/>
          </a:xfrm>
        </p:grpSpPr>
        <p:sp>
          <p:nvSpPr>
            <p:cNvPr id="734" name="Google Shape;734;g3ab98dd76e9_0_94"/>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735" name="Google Shape;735;g3ab98dd76e9_0_94"/>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736" name="Google Shape;736;g3ab98dd76e9_0_94"/>
          <p:cNvGrpSpPr/>
          <p:nvPr/>
        </p:nvGrpSpPr>
        <p:grpSpPr>
          <a:xfrm>
            <a:off x="3998058" y="1282831"/>
            <a:ext cx="286200" cy="255393"/>
            <a:chOff x="4083248" y="1282831"/>
            <a:chExt cx="286200" cy="255393"/>
          </a:xfrm>
        </p:grpSpPr>
        <p:sp>
          <p:nvSpPr>
            <p:cNvPr id="737" name="Google Shape;737;g3ab98dd76e9_0_94"/>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738" name="Google Shape;738;g3ab98dd76e9_0_94"/>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739" name="Google Shape;739;g3ab98dd76e9_0_94"/>
          <p:cNvGrpSpPr/>
          <p:nvPr/>
        </p:nvGrpSpPr>
        <p:grpSpPr>
          <a:xfrm>
            <a:off x="5022656" y="1282831"/>
            <a:ext cx="286200" cy="255393"/>
            <a:chOff x="4837632" y="1282831"/>
            <a:chExt cx="286200" cy="255393"/>
          </a:xfrm>
        </p:grpSpPr>
        <p:sp>
          <p:nvSpPr>
            <p:cNvPr id="740" name="Google Shape;740;g3ab98dd76e9_0_94"/>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741" name="Google Shape;741;g3ab98dd76e9_0_94"/>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742" name="Google Shape;742;g3ab98dd76e9_0_94"/>
          <p:cNvSpPr txBox="1"/>
          <p:nvPr/>
        </p:nvSpPr>
        <p:spPr>
          <a:xfrm>
            <a:off x="1946924" y="1540336"/>
            <a:ext cx="51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743" name="Google Shape;743;g3ab98dd76e9_0_94"/>
          <p:cNvSpPr txBox="1"/>
          <p:nvPr/>
        </p:nvSpPr>
        <p:spPr>
          <a:xfrm>
            <a:off x="2939391" y="1540336"/>
            <a:ext cx="625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744" name="Google Shape;744;g3ab98dd76e9_0_94"/>
          <p:cNvSpPr txBox="1"/>
          <p:nvPr/>
        </p:nvSpPr>
        <p:spPr>
          <a:xfrm>
            <a:off x="3998058" y="1540336"/>
            <a:ext cx="6957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745" name="Google Shape;745;g3ab98dd76e9_0_94"/>
          <p:cNvSpPr txBox="1"/>
          <p:nvPr/>
        </p:nvSpPr>
        <p:spPr>
          <a:xfrm>
            <a:off x="5021994" y="1540336"/>
            <a:ext cx="5868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746" name="Google Shape;746;g3ab98dd76e9_0_94"/>
          <p:cNvSpPr txBox="1"/>
          <p:nvPr/>
        </p:nvSpPr>
        <p:spPr>
          <a:xfrm>
            <a:off x="110241" y="1215069"/>
            <a:ext cx="13080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1" i="0" lang="en-US" sz="1000" u="none" cap="none" strike="noStrike">
                <a:solidFill>
                  <a:srgbClr val="201B58"/>
                </a:solidFill>
                <a:latin typeface="Arial"/>
                <a:ea typeface="Arial"/>
                <a:cs typeface="Arial"/>
                <a:sym typeface="Arial"/>
              </a:rPr>
              <a:t>One-time investment:</a:t>
            </a:r>
            <a:endParaRPr b="0" i="0" sz="1400" u="none" cap="none" strike="noStrike">
              <a:solidFill>
                <a:srgbClr val="000000"/>
              </a:solidFill>
              <a:latin typeface="Arial"/>
              <a:ea typeface="Arial"/>
              <a:cs typeface="Arial"/>
              <a:sym typeface="Arial"/>
            </a:endParaRPr>
          </a:p>
        </p:txBody>
      </p:sp>
      <p:sp>
        <p:nvSpPr>
          <p:cNvPr id="747" name="Google Shape;747;g3ab98dd76e9_0_94"/>
          <p:cNvSpPr txBox="1"/>
          <p:nvPr/>
        </p:nvSpPr>
        <p:spPr>
          <a:xfrm>
            <a:off x="109380" y="1887500"/>
            <a:ext cx="84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1" i="0" lang="en-US" sz="1000" u="none" cap="none" strike="noStrike">
                <a:solidFill>
                  <a:srgbClr val="201B58"/>
                </a:solidFill>
                <a:latin typeface="Arial"/>
                <a:ea typeface="Arial"/>
                <a:cs typeface="Arial"/>
                <a:sym typeface="Arial"/>
              </a:rPr>
              <a:t>Annual costs:</a:t>
            </a:r>
            <a:endParaRPr b="0" i="0" sz="1400" u="none" cap="none" strike="noStrike">
              <a:solidFill>
                <a:srgbClr val="000000"/>
              </a:solidFill>
              <a:latin typeface="Arial"/>
              <a:ea typeface="Arial"/>
              <a:cs typeface="Arial"/>
              <a:sym typeface="Arial"/>
            </a:endParaRPr>
          </a:p>
        </p:txBody>
      </p:sp>
      <p:cxnSp>
        <p:nvCxnSpPr>
          <p:cNvPr id="748" name="Google Shape;748;g3ab98dd76e9_0_94"/>
          <p:cNvCxnSpPr/>
          <p:nvPr/>
        </p:nvCxnSpPr>
        <p:spPr>
          <a:xfrm>
            <a:off x="123767" y="1852147"/>
            <a:ext cx="5779800" cy="0"/>
          </a:xfrm>
          <a:prstGeom prst="straightConnector1">
            <a:avLst/>
          </a:prstGeom>
          <a:noFill/>
          <a:ln cap="flat" cmpd="sng" w="9525">
            <a:solidFill>
              <a:srgbClr val="201B58"/>
            </a:solidFill>
            <a:prstDash val="solid"/>
            <a:miter lim="800000"/>
            <a:headEnd len="sm" w="sm" type="none"/>
            <a:tailEnd len="sm" w="sm" type="none"/>
          </a:ln>
        </p:spPr>
      </p:cxnSp>
      <p:sp>
        <p:nvSpPr>
          <p:cNvPr id="749" name="Google Shape;749;g3ab98dd76e9_0_94"/>
          <p:cNvSpPr/>
          <p:nvPr/>
        </p:nvSpPr>
        <p:spPr>
          <a:xfrm>
            <a:off x="3728566" y="2065135"/>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50" name="Google Shape;750;g3ab98dd76e9_0_94"/>
          <p:cNvSpPr/>
          <p:nvPr/>
        </p:nvSpPr>
        <p:spPr>
          <a:xfrm>
            <a:off x="2694933" y="2065135"/>
            <a:ext cx="166800" cy="161700"/>
          </a:xfrm>
          <a:prstGeom prst="rect">
            <a:avLst/>
          </a:prstGeom>
          <a:solidFill>
            <a:srgbClr val="FFFFFF"/>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51" name="Google Shape;751;g3ab98dd76e9_0_94"/>
          <p:cNvSpPr/>
          <p:nvPr/>
        </p:nvSpPr>
        <p:spPr>
          <a:xfrm>
            <a:off x="1661300" y="2065135"/>
            <a:ext cx="166800" cy="161700"/>
          </a:xfrm>
          <a:prstGeom prst="rect">
            <a:avLst/>
          </a:prstGeom>
          <a:solidFill>
            <a:schemeClr val="dk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752" name="Google Shape;752;g3ab98dd76e9_0_94"/>
          <p:cNvSpPr/>
          <p:nvPr/>
        </p:nvSpPr>
        <p:spPr>
          <a:xfrm>
            <a:off x="4762198" y="2065135"/>
            <a:ext cx="166800" cy="161700"/>
          </a:xfrm>
          <a:prstGeom prst="rect">
            <a:avLst/>
          </a:prstGeom>
          <a:solidFill>
            <a:schemeClr val="lt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grpSp>
        <p:nvGrpSpPr>
          <p:cNvPr id="753" name="Google Shape;753;g3ab98dd76e9_0_94"/>
          <p:cNvGrpSpPr/>
          <p:nvPr/>
        </p:nvGrpSpPr>
        <p:grpSpPr>
          <a:xfrm>
            <a:off x="1946924" y="2018339"/>
            <a:ext cx="286200" cy="255393"/>
            <a:chOff x="2088345" y="1282831"/>
            <a:chExt cx="286200" cy="255393"/>
          </a:xfrm>
        </p:grpSpPr>
        <p:sp>
          <p:nvSpPr>
            <p:cNvPr id="754" name="Google Shape;754;g3ab98dd76e9_0_94"/>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755" name="Google Shape;755;g3ab98dd76e9_0_94"/>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756" name="Google Shape;756;g3ab98dd76e9_0_94"/>
          <p:cNvGrpSpPr/>
          <p:nvPr/>
        </p:nvGrpSpPr>
        <p:grpSpPr>
          <a:xfrm>
            <a:off x="2939391" y="2018339"/>
            <a:ext cx="286200" cy="255393"/>
            <a:chOff x="3062078" y="1282831"/>
            <a:chExt cx="286200" cy="255393"/>
          </a:xfrm>
        </p:grpSpPr>
        <p:sp>
          <p:nvSpPr>
            <p:cNvPr id="757" name="Google Shape;757;g3ab98dd76e9_0_94"/>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758" name="Google Shape;758;g3ab98dd76e9_0_94"/>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759" name="Google Shape;759;g3ab98dd76e9_0_94"/>
          <p:cNvGrpSpPr/>
          <p:nvPr/>
        </p:nvGrpSpPr>
        <p:grpSpPr>
          <a:xfrm>
            <a:off x="3998058" y="2018339"/>
            <a:ext cx="286200" cy="255393"/>
            <a:chOff x="4083248" y="1282831"/>
            <a:chExt cx="286200" cy="255393"/>
          </a:xfrm>
        </p:grpSpPr>
        <p:sp>
          <p:nvSpPr>
            <p:cNvPr id="760" name="Google Shape;760;g3ab98dd76e9_0_94"/>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761" name="Google Shape;761;g3ab98dd76e9_0_94"/>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762" name="Google Shape;762;g3ab98dd76e9_0_94"/>
          <p:cNvGrpSpPr/>
          <p:nvPr/>
        </p:nvGrpSpPr>
        <p:grpSpPr>
          <a:xfrm>
            <a:off x="5022656" y="2018339"/>
            <a:ext cx="286200" cy="255393"/>
            <a:chOff x="4837632" y="1282831"/>
            <a:chExt cx="286200" cy="255393"/>
          </a:xfrm>
        </p:grpSpPr>
        <p:sp>
          <p:nvSpPr>
            <p:cNvPr id="763" name="Google Shape;763;g3ab98dd76e9_0_94"/>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764" name="Google Shape;764;g3ab98dd76e9_0_94"/>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765" name="Google Shape;765;g3ab98dd76e9_0_94"/>
          <p:cNvSpPr txBox="1"/>
          <p:nvPr/>
        </p:nvSpPr>
        <p:spPr>
          <a:xfrm>
            <a:off x="1946924" y="2275844"/>
            <a:ext cx="51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766" name="Google Shape;766;g3ab98dd76e9_0_94"/>
          <p:cNvSpPr txBox="1"/>
          <p:nvPr/>
        </p:nvSpPr>
        <p:spPr>
          <a:xfrm>
            <a:off x="2939391" y="2275844"/>
            <a:ext cx="625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767" name="Google Shape;767;g3ab98dd76e9_0_94"/>
          <p:cNvSpPr txBox="1"/>
          <p:nvPr/>
        </p:nvSpPr>
        <p:spPr>
          <a:xfrm>
            <a:off x="3998058" y="2275844"/>
            <a:ext cx="6957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768" name="Google Shape;768;g3ab98dd76e9_0_94"/>
          <p:cNvSpPr txBox="1"/>
          <p:nvPr/>
        </p:nvSpPr>
        <p:spPr>
          <a:xfrm>
            <a:off x="5021994" y="2275844"/>
            <a:ext cx="5868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g3ab98dd76e9_0_176"/>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774" name="Google Shape;774;g3ab98dd76e9_0_176"/>
          <p:cNvSpPr/>
          <p:nvPr/>
        </p:nvSpPr>
        <p:spPr>
          <a:xfrm>
            <a:off x="104119" y="988986"/>
            <a:ext cx="59544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Milestone plan</a:t>
            </a:r>
            <a:endParaRPr b="0" i="0" sz="1400" u="none" cap="none" strike="noStrike">
              <a:solidFill>
                <a:srgbClr val="000000"/>
              </a:solidFill>
              <a:latin typeface="Arial"/>
              <a:ea typeface="Arial"/>
              <a:cs typeface="Arial"/>
              <a:sym typeface="Arial"/>
            </a:endParaRPr>
          </a:p>
        </p:txBody>
      </p:sp>
      <p:sp>
        <p:nvSpPr>
          <p:cNvPr id="775" name="Google Shape;775;g3ab98dd76e9_0_176"/>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776" name="Google Shape;776;g3ab98dd76e9_0_176"/>
          <p:cNvSpPr/>
          <p:nvPr/>
        </p:nvSpPr>
        <p:spPr>
          <a:xfrm>
            <a:off x="6133483" y="1943116"/>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Critical success factors and conditions that must be met to make Value Driver successful</a:t>
            </a:r>
            <a:r>
              <a:rPr b="1" baseline="30000" i="0" lang="en-US" sz="1000" u="none" cap="none" strike="noStrike">
                <a:solidFill>
                  <a:srgbClr val="FFFFFF"/>
                </a:solidFill>
                <a:latin typeface="Arial"/>
                <a:ea typeface="Arial"/>
                <a:cs typeface="Arial"/>
                <a:sym typeface="Arial"/>
              </a:rPr>
              <a:t>1</a:t>
            </a:r>
            <a:r>
              <a:rPr b="1" i="0" lang="en-US" sz="10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777" name="Google Shape;777;g3ab98dd76e9_0_176"/>
          <p:cNvSpPr/>
          <p:nvPr/>
        </p:nvSpPr>
        <p:spPr>
          <a:xfrm>
            <a:off x="6133483" y="2177721"/>
            <a:ext cx="5979300" cy="688800"/>
          </a:xfrm>
          <a:prstGeom prst="roundRect">
            <a:avLst>
              <a:gd fmla="val 3465"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Consistent branding</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1" i="0" lang="en-US" sz="1000" u="none" cap="none" strike="noStrike">
                <a:solidFill>
                  <a:srgbClr val="000000"/>
                </a:solidFill>
                <a:latin typeface="Arial"/>
                <a:ea typeface="Arial"/>
                <a:cs typeface="Arial"/>
                <a:sym typeface="Arial"/>
              </a:rPr>
              <a:t>Targeted Outreach:</a:t>
            </a:r>
            <a:r>
              <a:rPr b="0" i="0" lang="en-US" sz="1000" u="none" cap="none" strike="noStrike">
                <a:solidFill>
                  <a:srgbClr val="000000"/>
                </a:solidFill>
                <a:latin typeface="Arial"/>
                <a:ea typeface="Arial"/>
                <a:cs typeface="Arial"/>
                <a:sym typeface="Arial"/>
              </a:rPr>
              <a:t> STAR must successfully reach the intended audiences (6 VWO, BSc, MSc) with relevant messaging and value propositions.</a:t>
            </a:r>
            <a:endParaRPr b="0" i="0" sz="1000" u="none" cap="none" strike="noStrike">
              <a:solidFill>
                <a:srgbClr val="000000"/>
              </a:solidFill>
              <a:latin typeface="Arial"/>
              <a:ea typeface="Arial"/>
              <a:cs typeface="Arial"/>
              <a:sym typeface="Arial"/>
            </a:endParaRPr>
          </a:p>
          <a:p>
            <a:pPr indent="-292100" lvl="0" marL="457200" marR="0" rtl="0" algn="l">
              <a:lnSpc>
                <a:spcPct val="115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STAR needs collaboration and approval from RSM for open day participation,</a:t>
            </a:r>
            <a:endParaRPr b="0" i="0" sz="1000" u="none" cap="none" strike="noStrike">
              <a:solidFill>
                <a:srgbClr val="000000"/>
              </a:solidFill>
              <a:latin typeface="Arial"/>
              <a:ea typeface="Arial"/>
              <a:cs typeface="Arial"/>
              <a:sym typeface="Arial"/>
            </a:endParaRPr>
          </a:p>
        </p:txBody>
      </p:sp>
      <p:sp>
        <p:nvSpPr>
          <p:cNvPr id="778" name="Google Shape;778;g3ab98dd76e9_0_176"/>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779" name="Google Shape;779;g3ab98dd76e9_0_176"/>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780" name="Google Shape;780;g3ab98dd76e9_0_176"/>
          <p:cNvSpPr/>
          <p:nvPr/>
        </p:nvSpPr>
        <p:spPr>
          <a:xfrm>
            <a:off x="6133483" y="988887"/>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Concrete solutions and definition of done</a:t>
            </a:r>
            <a:endParaRPr b="0" i="0" sz="1400" u="none" cap="none" strike="noStrike">
              <a:solidFill>
                <a:srgbClr val="000000"/>
              </a:solidFill>
              <a:latin typeface="Arial"/>
              <a:ea typeface="Arial"/>
              <a:cs typeface="Arial"/>
              <a:sym typeface="Arial"/>
            </a:endParaRPr>
          </a:p>
        </p:txBody>
      </p:sp>
      <p:sp>
        <p:nvSpPr>
          <p:cNvPr id="781" name="Google Shape;781;g3ab98dd76e9_0_176"/>
          <p:cNvSpPr/>
          <p:nvPr/>
        </p:nvSpPr>
        <p:spPr>
          <a:xfrm>
            <a:off x="6133483" y="1223492"/>
            <a:ext cx="5979300" cy="688800"/>
          </a:xfrm>
          <a:prstGeom prst="roundRect">
            <a:avLst>
              <a:gd fmla="val 2512"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An increase in cover rate in terms of memberships in comparison with RSM new students.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STAR is present at key touchpoints: VWO outreach, BSc Open Day, MSc Open Day, Eurekaweek</a:t>
            </a:r>
            <a:endParaRPr b="0" i="0" sz="1000" u="none" cap="none" strike="noStrike">
              <a:solidFill>
                <a:srgbClr val="000000"/>
              </a:solidFill>
              <a:latin typeface="Arial"/>
              <a:ea typeface="Arial"/>
              <a:cs typeface="Arial"/>
              <a:sym typeface="Arial"/>
            </a:endParaRPr>
          </a:p>
          <a:p>
            <a:pPr indent="-292100" lvl="0" marL="457200" marR="0" rtl="0" algn="l">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Execution of a major STAR awareness event based on research and focus group input</a:t>
            </a:r>
            <a:endParaRPr b="0" i="0" sz="1000" u="none" cap="none" strike="noStrike">
              <a:solidFill>
                <a:srgbClr val="000000"/>
              </a:solidFill>
              <a:latin typeface="Arial"/>
              <a:ea typeface="Arial"/>
              <a:cs typeface="Arial"/>
              <a:sym typeface="Arial"/>
            </a:endParaRPr>
          </a:p>
          <a:p>
            <a:pPr indent="-107950" lvl="0" marL="17145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782" name="Google Shape;782;g3ab98dd76e9_0_176"/>
          <p:cNvSpPr/>
          <p:nvPr/>
        </p:nvSpPr>
        <p:spPr>
          <a:xfrm>
            <a:off x="2560325" y="125550"/>
            <a:ext cx="50742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2: </a:t>
            </a:r>
            <a:r>
              <a:rPr b="0" i="0" lang="en-US" sz="1300" u="none" cap="none" strike="noStrike">
                <a:solidFill>
                  <a:schemeClr val="dk1"/>
                </a:solidFill>
                <a:latin typeface="Arial"/>
                <a:ea typeface="Arial"/>
                <a:cs typeface="Arial"/>
                <a:sym typeface="Arial"/>
              </a:rPr>
              <a:t>Increasing brand awareness and strengthen student engagement</a:t>
            </a:r>
            <a:endParaRPr b="0" i="0" sz="13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783" name="Google Shape;783;g3ab98dd76e9_0_176"/>
          <p:cNvSpPr/>
          <p:nvPr/>
        </p:nvSpPr>
        <p:spPr>
          <a:xfrm>
            <a:off x="84077" y="125557"/>
            <a:ext cx="26205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784" name="Google Shape;784;g3ab98dd76e9_0_176"/>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785" name="Google Shape;785;g3ab98dd76e9_0_176"/>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786" name="Google Shape;786;g3ab98dd76e9_0_176"/>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787" name="Google Shape;787;g3ab98dd76e9_0_176"/>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sp>
        <p:nvSpPr>
          <p:cNvPr id="788" name="Google Shape;788;g3ab98dd76e9_0_176"/>
          <p:cNvSpPr/>
          <p:nvPr/>
        </p:nvSpPr>
        <p:spPr>
          <a:xfrm>
            <a:off x="6133483" y="3131950"/>
            <a:ext cx="5979300" cy="688800"/>
          </a:xfrm>
          <a:prstGeom prst="roundRect">
            <a:avLst>
              <a:gd fmla="val 100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Inconsistent application</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Competition with niche student associations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Limited RSM collaboration </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789" name="Google Shape;789;g3ab98dd76e9_0_176"/>
          <p:cNvSpPr/>
          <p:nvPr/>
        </p:nvSpPr>
        <p:spPr>
          <a:xfrm>
            <a:off x="6133483" y="2897345"/>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Key risks in execution and foreseen difficulties when implementing the solutions</a:t>
            </a:r>
            <a:endParaRPr b="0" i="0" sz="1400" u="none" cap="none" strike="noStrike">
              <a:solidFill>
                <a:srgbClr val="000000"/>
              </a:solidFill>
              <a:latin typeface="Arial"/>
              <a:ea typeface="Arial"/>
              <a:cs typeface="Arial"/>
              <a:sym typeface="Arial"/>
            </a:endParaRPr>
          </a:p>
        </p:txBody>
      </p:sp>
      <p:sp>
        <p:nvSpPr>
          <p:cNvPr id="790" name="Google Shape;790;g3ab98dd76e9_0_176"/>
          <p:cNvSpPr/>
          <p:nvPr/>
        </p:nvSpPr>
        <p:spPr>
          <a:xfrm>
            <a:off x="6133483" y="3851574"/>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Dependencies</a:t>
            </a:r>
            <a:endParaRPr b="0" i="0" sz="1400" u="none" cap="none" strike="noStrike">
              <a:solidFill>
                <a:srgbClr val="000000"/>
              </a:solidFill>
              <a:latin typeface="Arial"/>
              <a:ea typeface="Arial"/>
              <a:cs typeface="Arial"/>
              <a:sym typeface="Arial"/>
            </a:endParaRPr>
          </a:p>
        </p:txBody>
      </p:sp>
      <p:sp>
        <p:nvSpPr>
          <p:cNvPr id="791" name="Google Shape;791;g3ab98dd76e9_0_176"/>
          <p:cNvSpPr/>
          <p:nvPr/>
        </p:nvSpPr>
        <p:spPr>
          <a:xfrm>
            <a:off x="6133483" y="4086179"/>
            <a:ext cx="5979300" cy="688800"/>
          </a:xfrm>
          <a:prstGeom prst="roundRect">
            <a:avLst>
              <a:gd fmla="val 92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RSM willingness </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Event feasibility factors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Student willingness to participate in focus groups</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graphicFrame>
        <p:nvGraphicFramePr>
          <p:cNvPr id="792" name="Google Shape;792;g3ab98dd76e9_0_176"/>
          <p:cNvGraphicFramePr/>
          <p:nvPr/>
        </p:nvGraphicFramePr>
        <p:xfrm>
          <a:off x="104119" y="1220926"/>
          <a:ext cx="3000000" cy="3000000"/>
        </p:xfrm>
        <a:graphic>
          <a:graphicData uri="http://schemas.openxmlformats.org/drawingml/2006/table">
            <a:tbl>
              <a:tblPr>
                <a:noFill/>
                <a:tableStyleId>{11685DE8-C0B9-4516-91CA-B60ADC38C828}</a:tableStyleId>
              </a:tblPr>
              <a:tblGrid>
                <a:gridCol w="291450"/>
                <a:gridCol w="3626025"/>
                <a:gridCol w="1127350"/>
                <a:gridCol w="909575"/>
              </a:tblGrid>
              <a:tr h="4501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56"/>
                            </a:ext>
                          </a:extLst>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Research collaboration possibilities with RSM for BSc &amp; MSc open days. Contact RSM to identify opportunities for STAR presence during meeloopdagen &amp; open dagen.</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19-01-2026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742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2</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Setting up a plan to be visible during the meeloop en open dagen</a:t>
                      </a:r>
                      <a:r>
                        <a:rPr lang="en-US" sz="1000" u="none" cap="none" strike="noStrike">
                          <a:solidFill>
                            <a:srgbClr val="000000"/>
                          </a:solidFill>
                          <a:latin typeface="Arial"/>
                          <a:ea typeface="Arial"/>
                          <a:cs typeface="Arial"/>
                          <a:sym typeface="Arial"/>
                        </a:rPr>
                        <a:t>.</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21-01-2026</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Conduct a focus group to validate student needs from STAR and expectations. What could we do to make a membership more attractive?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7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21-01-2026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4</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Summarize findings of focus group into a short report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27-01-2025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Explore feasibility of a large STAR party with Marlon Hoffstadt Check budget, location options, risk assessment</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30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01</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6</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bachelor open day</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07-02-2026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7</a:t>
                      </a:r>
                      <a:endParaRPr b="1" sz="14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Rewrite the “What is STAR?” brand messaging. Create a short, clear description of STAR’s purpose, benefits &amp; unique value. + Creating Career Roadmap</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Based on analysis, confirm whether the big event will proceed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15-02-2026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Update STAR website &amp; membership sign-up flow. Implement improved messaging, simplify sign-up steps, and add clear value propositions. (Look at other associations websites)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02</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Plan branding moments for Eurekaweek: banners, social content, campus presence, membership push.</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03</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master open day</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2</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Creation of </a:t>
                      </a:r>
                      <a:r>
                        <a:rPr lang="en-US" sz="1000" u="none" cap="none" strike="noStrike">
                          <a:extLst>
                            <a:ext uri="http://customooxmlschemas.google.com/">
                              <go:slidesCustomData xmlns:go="http://customooxmlschemas.google.com/" textRoundtripDataId="57"/>
                            </a:ext>
                          </a:extLst>
                        </a:rPr>
                        <a:t> a whitebook summarizing all branding findings, milestones, deliverables, and long-term guidelines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Bas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16-05-2026</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93" name="Google Shape;793;g3ab98dd76e9_0_176"/>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794" name="Google Shape;794;g3ab98dd76e9_0_176"/>
          <p:cNvGrpSpPr/>
          <p:nvPr/>
        </p:nvGrpSpPr>
        <p:grpSpPr>
          <a:xfrm>
            <a:off x="10952252" y="306660"/>
            <a:ext cx="152985" cy="144230"/>
            <a:chOff x="-3204864" y="2816087"/>
            <a:chExt cx="1413910" cy="1332993"/>
          </a:xfrm>
        </p:grpSpPr>
        <p:sp>
          <p:nvSpPr>
            <p:cNvPr id="795" name="Google Shape;795;g3ab98dd76e9_0_176"/>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96" name="Google Shape;796;g3ab98dd76e9_0_17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797" name="Google Shape;797;g3ab98dd76e9_0_176"/>
          <p:cNvGrpSpPr/>
          <p:nvPr/>
        </p:nvGrpSpPr>
        <p:grpSpPr>
          <a:xfrm>
            <a:off x="10952252" y="641389"/>
            <a:ext cx="152985" cy="144230"/>
            <a:chOff x="-3204864" y="2816087"/>
            <a:chExt cx="1413910" cy="1332993"/>
          </a:xfrm>
        </p:grpSpPr>
        <p:sp>
          <p:nvSpPr>
            <p:cNvPr id="798" name="Google Shape;798;g3ab98dd76e9_0_176"/>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799" name="Google Shape;799;g3ab98dd76e9_0_17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00" name="Google Shape;800;g3ab98dd76e9_0_176"/>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801" name="Google Shape;801;g3ab98dd76e9_0_176"/>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802" name="Google Shape;802;g3ab98dd76e9_0_176"/>
          <p:cNvGrpSpPr/>
          <p:nvPr/>
        </p:nvGrpSpPr>
        <p:grpSpPr>
          <a:xfrm>
            <a:off x="11746584" y="108549"/>
            <a:ext cx="360688" cy="374038"/>
            <a:chOff x="-3204864" y="2816087"/>
            <a:chExt cx="1413910" cy="1332993"/>
          </a:xfrm>
        </p:grpSpPr>
        <p:sp>
          <p:nvSpPr>
            <p:cNvPr id="803" name="Google Shape;803;g3ab98dd76e9_0_176"/>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04" name="Google Shape;804;g3ab98dd76e9_0_17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805" name="Google Shape;805;g3ab98dd76e9_0_176"/>
          <p:cNvGrpSpPr/>
          <p:nvPr/>
        </p:nvGrpSpPr>
        <p:grpSpPr>
          <a:xfrm>
            <a:off x="10953246" y="474024"/>
            <a:ext cx="152985" cy="144230"/>
            <a:chOff x="-3204864" y="2816087"/>
            <a:chExt cx="1413910" cy="1332993"/>
          </a:xfrm>
        </p:grpSpPr>
        <p:sp>
          <p:nvSpPr>
            <p:cNvPr id="806" name="Google Shape;806;g3ab98dd76e9_0_176"/>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07" name="Google Shape;807;g3ab98dd76e9_0_176"/>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08" name="Google Shape;808;g3ab98dd76e9_0_176"/>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809" name="Google Shape;809;g3ab98dd76e9_0_176"/>
          <p:cNvSpPr/>
          <p:nvPr/>
        </p:nvSpPr>
        <p:spPr>
          <a:xfrm>
            <a:off x="6133483" y="4805805"/>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Key internal and external stakeholders affected and to be considered:</a:t>
            </a:r>
            <a:endParaRPr b="0" i="0" sz="1400" u="none" cap="none" strike="noStrike">
              <a:solidFill>
                <a:srgbClr val="000000"/>
              </a:solidFill>
              <a:latin typeface="Arial"/>
              <a:ea typeface="Arial"/>
              <a:cs typeface="Arial"/>
              <a:sym typeface="Arial"/>
            </a:endParaRPr>
          </a:p>
        </p:txBody>
      </p:sp>
      <p:graphicFrame>
        <p:nvGraphicFramePr>
          <p:cNvPr id="810" name="Google Shape;810;g3ab98dd76e9_0_176"/>
          <p:cNvGraphicFramePr/>
          <p:nvPr/>
        </p:nvGraphicFramePr>
        <p:xfrm>
          <a:off x="6133483" y="5073443"/>
          <a:ext cx="3000000" cy="3000000"/>
        </p:xfrm>
        <a:graphic>
          <a:graphicData uri="http://schemas.openxmlformats.org/drawingml/2006/table">
            <a:tbl>
              <a:tblPr>
                <a:noFill/>
                <a:tableStyleId>{C5731C0F-C688-4FB1-88AB-C4D54DDAFE16}</a:tableStyleId>
              </a:tblPr>
              <a:tblGrid>
                <a:gridCol w="1856150"/>
                <a:gridCol w="4123000"/>
              </a:tblGrid>
              <a:tr h="1849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Stakeholder</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Involvement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STAR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Creation and implementation of the new brand messaging</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Supervisory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Guidance and support for major organizational changes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RSM Students (STAR actives)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The target group for the improved brand messaging</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g3add8bc43cc_0_0"/>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16" name="Google Shape;816;g3add8bc43cc_0_0"/>
          <p:cNvSpPr/>
          <p:nvPr/>
        </p:nvSpPr>
        <p:spPr>
          <a:xfrm>
            <a:off x="104119" y="988986"/>
            <a:ext cx="59544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Milestone plan</a:t>
            </a:r>
            <a:endParaRPr b="0" i="0" sz="1400" u="none" cap="none" strike="noStrike">
              <a:solidFill>
                <a:srgbClr val="000000"/>
              </a:solidFill>
              <a:latin typeface="Arial"/>
              <a:ea typeface="Arial"/>
              <a:cs typeface="Arial"/>
              <a:sym typeface="Arial"/>
            </a:endParaRPr>
          </a:p>
        </p:txBody>
      </p:sp>
      <p:sp>
        <p:nvSpPr>
          <p:cNvPr id="817" name="Google Shape;817;g3add8bc43cc_0_0"/>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818" name="Google Shape;818;g3add8bc43cc_0_0"/>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819" name="Google Shape;819;g3add8bc43cc_0_0"/>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820" name="Google Shape;820;g3add8bc43cc_0_0"/>
          <p:cNvSpPr/>
          <p:nvPr/>
        </p:nvSpPr>
        <p:spPr>
          <a:xfrm>
            <a:off x="6133483" y="988887"/>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Workstreams</a:t>
            </a:r>
            <a:endParaRPr b="0" i="0" sz="1400" u="none" cap="none" strike="noStrike">
              <a:solidFill>
                <a:srgbClr val="000000"/>
              </a:solidFill>
              <a:latin typeface="Arial"/>
              <a:ea typeface="Arial"/>
              <a:cs typeface="Arial"/>
              <a:sym typeface="Arial"/>
            </a:endParaRPr>
          </a:p>
        </p:txBody>
      </p:sp>
      <p:sp>
        <p:nvSpPr>
          <p:cNvPr id="821" name="Google Shape;821;g3add8bc43cc_0_0"/>
          <p:cNvSpPr/>
          <p:nvPr/>
        </p:nvSpPr>
        <p:spPr>
          <a:xfrm>
            <a:off x="6133475" y="1223530"/>
            <a:ext cx="5979300" cy="2756100"/>
          </a:xfrm>
          <a:prstGeom prst="roundRect">
            <a:avLst>
              <a:gd fmla="val 2512" name="adj"/>
            </a:avLst>
          </a:prstGeom>
          <a:solidFill>
            <a:srgbClr val="F2F2F2"/>
          </a:solidFill>
          <a:ln cap="flat" cmpd="sng" w="9525">
            <a:solidFill>
              <a:srgbClr val="6D9EEB"/>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extLst>
                  <a:ext uri="http://customooxmlschemas.google.com/">
                    <go:slidesCustomData xmlns:go="http://customooxmlschemas.google.com/" textRoundtripDataId="58"/>
                  </a:ext>
                </a:extLst>
              </a:rPr>
              <a:t>To increase our membership cover rate, STAR must strengthen brand awareness at every critical moment in a student’s journey: before, during, and after they enter RSM. Students hear about STAR in different ways, so we need to focus on three areas at the same time. These three areas form our workstreams. </a:t>
            </a:r>
            <a:br>
              <a:rPr b="1" i="0" lang="en-US" sz="1100" u="none" cap="none" strike="noStrike">
                <a:solidFill>
                  <a:srgbClr val="000000"/>
                </a:solidFill>
                <a:latin typeface="Arial"/>
                <a:ea typeface="Arial"/>
                <a:cs typeface="Arial"/>
                <a:sym typeface="Arial"/>
              </a:rPr>
            </a:br>
            <a:endParaRPr b="1" i="0" sz="1100" u="none" cap="none" strike="noStrike">
              <a:solidFill>
                <a:srgbClr val="000000"/>
              </a:solidFill>
              <a:latin typeface="Arial"/>
              <a:ea typeface="Arial"/>
              <a:cs typeface="Arial"/>
              <a:sym typeface="Arial"/>
            </a:endParaRPr>
          </a:p>
          <a:p>
            <a:pPr indent="-292100" lvl="0" marL="457200" marR="0" rtl="0" algn="l">
              <a:lnSpc>
                <a:spcPct val="100000"/>
              </a:lnSpc>
              <a:spcBef>
                <a:spcPts val="0"/>
              </a:spcBef>
              <a:spcAft>
                <a:spcPts val="0"/>
              </a:spcAft>
              <a:buClr>
                <a:srgbClr val="000000"/>
              </a:buClr>
              <a:buSzPts val="1000"/>
              <a:buFont typeface="Arial"/>
              <a:buChar char="-"/>
            </a:pPr>
            <a:r>
              <a:rPr b="1" i="0" lang="en-US" sz="1100" u="none" cap="none" strike="noStrike">
                <a:solidFill>
                  <a:srgbClr val="000000"/>
                </a:solidFill>
                <a:latin typeface="Arial"/>
                <a:ea typeface="Arial"/>
                <a:cs typeface="Arial"/>
                <a:sym typeface="Arial"/>
              </a:rPr>
              <a:t>BSc &amp; MSc Open Days Workstream (Green)</a:t>
            </a:r>
            <a:br>
              <a:rPr b="1" i="0" lang="en-US" sz="1100" u="none" cap="none" strike="noStrike">
                <a:solidFill>
                  <a:srgbClr val="000000"/>
                </a:solidFill>
                <a:latin typeface="Arial"/>
                <a:ea typeface="Arial"/>
                <a:cs typeface="Arial"/>
                <a:sym typeface="Arial"/>
              </a:rPr>
            </a:br>
            <a:r>
              <a:rPr b="0" i="0" lang="en-US" sz="1100" u="none" cap="none" strike="noStrike">
                <a:solidFill>
                  <a:srgbClr val="000000"/>
                </a:solidFill>
                <a:latin typeface="Arial"/>
                <a:ea typeface="Arial"/>
                <a:cs typeface="Arial"/>
                <a:sym typeface="Arial"/>
              </a:rPr>
              <a:t> Increasing pre-year visibility and informing prospective students through RSM open days.</a:t>
            </a: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92100" lvl="0" marL="457200" marR="0" rtl="0" algn="l">
              <a:lnSpc>
                <a:spcPct val="100000"/>
              </a:lnSpc>
              <a:spcBef>
                <a:spcPts val="0"/>
              </a:spcBef>
              <a:spcAft>
                <a:spcPts val="0"/>
              </a:spcAft>
              <a:buClr>
                <a:srgbClr val="000000"/>
              </a:buClr>
              <a:buSzPts val="1000"/>
              <a:buFont typeface="Arial"/>
              <a:buChar char="-"/>
            </a:pPr>
            <a:r>
              <a:rPr b="1" i="0" lang="en-US" sz="1100" u="none" cap="none" strike="noStrike">
                <a:solidFill>
                  <a:srgbClr val="000000"/>
                </a:solidFill>
                <a:latin typeface="Arial"/>
                <a:ea typeface="Arial"/>
                <a:cs typeface="Arial"/>
                <a:sym typeface="Arial"/>
              </a:rPr>
              <a:t>Clearity and Eurekaweek Workstream</a:t>
            </a:r>
            <a:br>
              <a:rPr b="1" i="0" lang="en-US" sz="1100" u="none" cap="none" strike="noStrike">
                <a:solidFill>
                  <a:srgbClr val="000000"/>
                </a:solidFill>
                <a:latin typeface="Arial"/>
                <a:ea typeface="Arial"/>
                <a:cs typeface="Arial"/>
                <a:sym typeface="Arial"/>
              </a:rPr>
            </a:br>
            <a:r>
              <a:rPr b="0" i="0" lang="en-US" sz="1100" u="none" cap="none" strike="noStrike">
                <a:solidFill>
                  <a:srgbClr val="000000"/>
                </a:solidFill>
                <a:latin typeface="Arial"/>
                <a:ea typeface="Arial"/>
                <a:cs typeface="Arial"/>
                <a:sym typeface="Arial"/>
              </a:rPr>
              <a:t> Strengthening STAR’s visibility during the Eurekaweek for new RSM students.</a:t>
            </a: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92100" lvl="0" marL="457200" marR="0" rtl="0" algn="l">
              <a:lnSpc>
                <a:spcPct val="100000"/>
              </a:lnSpc>
              <a:spcBef>
                <a:spcPts val="0"/>
              </a:spcBef>
              <a:spcAft>
                <a:spcPts val="0"/>
              </a:spcAft>
              <a:buClr>
                <a:srgbClr val="000000"/>
              </a:buClr>
              <a:buSzPts val="1000"/>
              <a:buFont typeface="Arial"/>
              <a:buChar char="-"/>
            </a:pPr>
            <a:r>
              <a:rPr b="1" i="0" lang="en-US" sz="1100" u="none" cap="none" strike="noStrike">
                <a:solidFill>
                  <a:srgbClr val="000000"/>
                </a:solidFill>
                <a:latin typeface="Arial"/>
                <a:ea typeface="Arial"/>
                <a:cs typeface="Arial"/>
                <a:sym typeface="Arial"/>
              </a:rPr>
              <a:t>Major Event Workstream (Brand Awareness Party) (Pink)</a:t>
            </a:r>
            <a:br>
              <a:rPr b="1" i="0" lang="en-US" sz="1100" u="none" cap="none" strike="noStrike">
                <a:solidFill>
                  <a:srgbClr val="000000"/>
                </a:solidFill>
                <a:latin typeface="Arial"/>
                <a:ea typeface="Arial"/>
                <a:cs typeface="Arial"/>
                <a:sym typeface="Arial"/>
              </a:rPr>
            </a:br>
            <a:r>
              <a:rPr b="0" i="0" lang="en-US" sz="1100" u="none" cap="none" strike="noStrike">
                <a:solidFill>
                  <a:srgbClr val="000000"/>
                </a:solidFill>
                <a:latin typeface="Arial"/>
                <a:ea typeface="Arial"/>
                <a:cs typeface="Arial"/>
                <a:sym typeface="Arial"/>
              </a:rPr>
              <a:t> Exploring, validating, and possibly executing a large STAR event to boost awareness.</a:t>
            </a:r>
            <a:endParaRPr b="0" i="0" sz="11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822" name="Google Shape;822;g3add8bc43cc_0_0"/>
          <p:cNvSpPr/>
          <p:nvPr/>
        </p:nvSpPr>
        <p:spPr>
          <a:xfrm>
            <a:off x="2560325" y="125550"/>
            <a:ext cx="50598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2: </a:t>
            </a:r>
            <a:r>
              <a:rPr b="0" i="0" lang="en-US" sz="1300" u="none" cap="none" strike="noStrike">
                <a:solidFill>
                  <a:schemeClr val="dk1"/>
                </a:solidFill>
                <a:latin typeface="Arial"/>
                <a:ea typeface="Arial"/>
                <a:cs typeface="Arial"/>
                <a:sym typeface="Arial"/>
              </a:rPr>
              <a:t>Increasing brand awareness and strengthen student engagement</a:t>
            </a:r>
            <a:endParaRPr b="0" i="0" sz="13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823" name="Google Shape;823;g3add8bc43cc_0_0"/>
          <p:cNvSpPr/>
          <p:nvPr/>
        </p:nvSpPr>
        <p:spPr>
          <a:xfrm>
            <a:off x="84077" y="125557"/>
            <a:ext cx="26205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824" name="Google Shape;824;g3add8bc43cc_0_0"/>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825" name="Google Shape;825;g3add8bc43cc_0_0"/>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826" name="Google Shape;826;g3add8bc43cc_0_0"/>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827" name="Google Shape;827;g3add8bc43cc_0_0"/>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graphicFrame>
        <p:nvGraphicFramePr>
          <p:cNvPr id="828" name="Google Shape;828;g3add8bc43cc_0_0"/>
          <p:cNvGraphicFramePr/>
          <p:nvPr/>
        </p:nvGraphicFramePr>
        <p:xfrm>
          <a:off x="104119" y="1220926"/>
          <a:ext cx="3000000" cy="3000000"/>
        </p:xfrm>
        <a:graphic>
          <a:graphicData uri="http://schemas.openxmlformats.org/drawingml/2006/table">
            <a:tbl>
              <a:tblPr>
                <a:noFill/>
                <a:tableStyleId>{11685DE8-C0B9-4516-91CA-B60ADC38C828}</a:tableStyleId>
              </a:tblPr>
              <a:tblGrid>
                <a:gridCol w="298925"/>
                <a:gridCol w="3618550"/>
                <a:gridCol w="1127350"/>
                <a:gridCol w="909575"/>
              </a:tblGrid>
              <a:tr h="4501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Research collaboration possibilities with RSM for BSc &amp; MSc open days. Contact RSM to identify opportunities for STAR presence during meeloopdagen &amp; open dagen.</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17-12-2025</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Conduct a focus group to validate student needs from STAR and expectations. What could we do to make a membership more attractive?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7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15-01-2025</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3</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Summarize findings of focus group into a short report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16-01-2025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Explore feasibility of a large STAR party with Marlon Hoffstadt Check budget, location options, risk assessment</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01</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Setting up a plan to be visible during the meeloop en open dagen</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20-01-2026</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7</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Based on analysis, confirm whether the big event will proceed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15-02-2026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bachelor open day</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07-02-2026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Rewrite the “What is STAR?” brand messaging. Create a short, clear description of STAR’s purpose, benefits &amp; unique value. + Creating Career Roadmap</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Update STAR website &amp; membership sign-up flow. Implement improved messaging, simplify sign-up steps, and add clear value propositions. (Look at other associations websites)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02</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Plan branding moments for Eurekaweek: banners, social content, campus presence, membership push.</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03</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master open day</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3</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Create a whitepaper summarizing all branding milestones, deliverables, and long-term guidelines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Bas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16-05-2026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29" name="Google Shape;829;g3add8bc43cc_0_0"/>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830" name="Google Shape;830;g3add8bc43cc_0_0"/>
          <p:cNvGrpSpPr/>
          <p:nvPr/>
        </p:nvGrpSpPr>
        <p:grpSpPr>
          <a:xfrm>
            <a:off x="10952252" y="306660"/>
            <a:ext cx="152985" cy="144230"/>
            <a:chOff x="-3204864" y="2816087"/>
            <a:chExt cx="1413910" cy="1332993"/>
          </a:xfrm>
        </p:grpSpPr>
        <p:sp>
          <p:nvSpPr>
            <p:cNvPr id="831" name="Google Shape;831;g3add8bc43c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32" name="Google Shape;832;g3add8bc43c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833" name="Google Shape;833;g3add8bc43cc_0_0"/>
          <p:cNvGrpSpPr/>
          <p:nvPr/>
        </p:nvGrpSpPr>
        <p:grpSpPr>
          <a:xfrm>
            <a:off x="10952252" y="641389"/>
            <a:ext cx="152985" cy="144230"/>
            <a:chOff x="-3204864" y="2816087"/>
            <a:chExt cx="1413910" cy="1332993"/>
          </a:xfrm>
        </p:grpSpPr>
        <p:sp>
          <p:nvSpPr>
            <p:cNvPr id="834" name="Google Shape;834;g3add8bc43c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35" name="Google Shape;835;g3add8bc43c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36" name="Google Shape;836;g3add8bc43cc_0_0"/>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837" name="Google Shape;837;g3add8bc43cc_0_0"/>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838" name="Google Shape;838;g3add8bc43cc_0_0"/>
          <p:cNvGrpSpPr/>
          <p:nvPr/>
        </p:nvGrpSpPr>
        <p:grpSpPr>
          <a:xfrm>
            <a:off x="11746584" y="108549"/>
            <a:ext cx="360688" cy="374038"/>
            <a:chOff x="-3204864" y="2816087"/>
            <a:chExt cx="1413910" cy="1332993"/>
          </a:xfrm>
        </p:grpSpPr>
        <p:sp>
          <p:nvSpPr>
            <p:cNvPr id="839" name="Google Shape;839;g3add8bc43c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40" name="Google Shape;840;g3add8bc43c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841" name="Google Shape;841;g3add8bc43cc_0_0"/>
          <p:cNvGrpSpPr/>
          <p:nvPr/>
        </p:nvGrpSpPr>
        <p:grpSpPr>
          <a:xfrm>
            <a:off x="10953246" y="474024"/>
            <a:ext cx="152985" cy="144230"/>
            <a:chOff x="-3204864" y="2816087"/>
            <a:chExt cx="1413910" cy="1332993"/>
          </a:xfrm>
        </p:grpSpPr>
        <p:sp>
          <p:nvSpPr>
            <p:cNvPr id="842" name="Google Shape;842;g3add8bc43cc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43" name="Google Shape;843;g3add8bc43cc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44" name="Google Shape;844;g3add8bc43cc_0_0"/>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845" name="Google Shape;845;g3add8bc43cc_0_0"/>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graphicFrame>
        <p:nvGraphicFramePr>
          <p:cNvPr id="846" name="Google Shape;846;g3add8bc43cc_0_0"/>
          <p:cNvGraphicFramePr/>
          <p:nvPr/>
        </p:nvGraphicFramePr>
        <p:xfrm>
          <a:off x="104119" y="1220926"/>
          <a:ext cx="3000000" cy="3000000"/>
        </p:xfrm>
        <a:graphic>
          <a:graphicData uri="http://schemas.openxmlformats.org/drawingml/2006/table">
            <a:tbl>
              <a:tblPr>
                <a:noFill/>
                <a:tableStyleId>{11685DE8-C0B9-4516-91CA-B60ADC38C828}</a:tableStyleId>
              </a:tblPr>
              <a:tblGrid>
                <a:gridCol w="291450"/>
                <a:gridCol w="3626025"/>
                <a:gridCol w="1127350"/>
                <a:gridCol w="909575"/>
              </a:tblGrid>
              <a:tr h="4501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59"/>
                            </a:ext>
                          </a:extLst>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Research collaboration possibilities with RSM for BSc &amp; MSc open days. Contact RSM to identify opportunities for STAR presence during meeloopdagen &amp; open dagen.</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19-01-2026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742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2</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Setting up a plan to be visible during the meeloop en open dagen</a:t>
                      </a:r>
                      <a:r>
                        <a:rPr lang="en-US" sz="1000" u="none" cap="none" strike="noStrike">
                          <a:solidFill>
                            <a:srgbClr val="000000"/>
                          </a:solidFill>
                          <a:latin typeface="Arial"/>
                          <a:ea typeface="Arial"/>
                          <a:cs typeface="Arial"/>
                          <a:sym typeface="Arial"/>
                        </a:rPr>
                        <a:t>.</a:t>
                      </a:r>
                      <a:endParaRPr sz="1000" u="none" cap="none" strike="noStrike">
                        <a:solidFill>
                          <a:srgbClr val="000000"/>
                        </a:solidFill>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sz="1000" u="none" cap="none" strike="noStrike">
                        <a:latin typeface="Arial"/>
                        <a:ea typeface="Arial"/>
                        <a:cs typeface="Arial"/>
                        <a:sym typeface="Arial"/>
                      </a:endParaRPr>
                    </a:p>
                  </a:txBody>
                  <a:tcPr marT="45725" marB="45725" marR="45725" marL="45725" anchor="ctr">
                    <a:lnL cap="flat" cmpd="sng" w="9525">
                      <a:solidFill>
                        <a:schemeClr val="accent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21-01-2026</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Conduct a focus group to validate student needs from STAR and expectations. What could we do to make a membership more attractive?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7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21-01-2026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4</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Summarize findings of focus group into a short report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27-01-2025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Explore feasibility of a large STAR party with Marlon Hoffstadt Check budget, location options, risk assessment</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30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01</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6</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bachelor open day</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07-02-2026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7</a:t>
                      </a:r>
                      <a:endParaRPr b="1" sz="14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Rewrite the “What is STAR?” brand messaging. Create a short, clear description of STAR’s purpose, benefits &amp; unique value. + Creating Career Roadmap</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Based on analysis, confirm whether the big event will proceed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9999"/>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15-02-2026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000000"/>
                          </a:solidFill>
                          <a:latin typeface="Arial"/>
                          <a:ea typeface="Arial"/>
                          <a:cs typeface="Arial"/>
                          <a:sym typeface="Arial"/>
                        </a:rPr>
                        <a:t>Update STAR website &amp; membership sign-up flow. Implement improved messaging, simplify sign-up steps, and add clear value propositions. (Look at other associations websites)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02</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Plan branding moments for Eurekaweek: banners, social content, campus presence, membership push.</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03</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Being present during the master open day</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Bas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2</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Creation of </a:t>
                      </a:r>
                      <a:r>
                        <a:rPr lang="en-US" sz="1000" u="none" cap="none" strike="noStrike">
                          <a:extLst>
                            <a:ext uri="http://customooxmlschemas.google.com/">
                              <go:slidesCustomData xmlns:go="http://customooxmlschemas.google.com/" textRoundtripDataId="60"/>
                            </a:ext>
                          </a:extLst>
                        </a:rPr>
                        <a:t> a whitebook summarizing all branding findings, milestones, deliverables, and long-term guidelines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Bas</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16-05-2026</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g3ab98dd76e9_0_217"/>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852" name="Google Shape;852;g3ab98dd76e9_0_217"/>
          <p:cNvSpPr/>
          <p:nvPr/>
        </p:nvSpPr>
        <p:spPr>
          <a:xfrm>
            <a:off x="6153418" y="986202"/>
            <a:ext cx="5917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Hard / committed deadlines relevant to the Value Driver </a:t>
            </a:r>
            <a:endParaRPr b="0" i="0" sz="1400" u="none" cap="none" strike="noStrike">
              <a:solidFill>
                <a:srgbClr val="000000"/>
              </a:solidFill>
              <a:latin typeface="Arial"/>
              <a:ea typeface="Arial"/>
              <a:cs typeface="Arial"/>
              <a:sym typeface="Arial"/>
            </a:endParaRPr>
          </a:p>
        </p:txBody>
      </p:sp>
      <p:sp>
        <p:nvSpPr>
          <p:cNvPr id="853" name="Google Shape;853;g3ab98dd76e9_0_217"/>
          <p:cNvSpPr/>
          <p:nvPr/>
        </p:nvSpPr>
        <p:spPr>
          <a:xfrm>
            <a:off x="79576" y="986202"/>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Context – Why? </a:t>
            </a:r>
            <a:r>
              <a:rPr b="0" i="0" lang="en-US" sz="1000" u="none" cap="none" strike="noStrike">
                <a:solidFill>
                  <a:srgbClr val="FFFFFF"/>
                </a:solidFill>
                <a:latin typeface="Arial"/>
                <a:ea typeface="Arial"/>
                <a:cs typeface="Arial"/>
                <a:sym typeface="Arial"/>
              </a:rPr>
              <a:t>(what is the reason to start this Value Driver? (i.e., problem, opportunity, trigger)</a:t>
            </a:r>
            <a:endParaRPr b="0" baseline="30000" i="0" sz="1000" u="none" cap="none" strike="noStrike">
              <a:solidFill>
                <a:srgbClr val="FFFFFF"/>
              </a:solidFill>
              <a:latin typeface="Arial"/>
              <a:ea typeface="Arial"/>
              <a:cs typeface="Arial"/>
              <a:sym typeface="Arial"/>
            </a:endParaRPr>
          </a:p>
        </p:txBody>
      </p:sp>
      <p:sp>
        <p:nvSpPr>
          <p:cNvPr id="854" name="Google Shape;854;g3ab98dd76e9_0_217"/>
          <p:cNvSpPr/>
          <p:nvPr/>
        </p:nvSpPr>
        <p:spPr>
          <a:xfrm>
            <a:off x="79576" y="1202013"/>
            <a:ext cx="5954400" cy="22461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We are noticing a significant shift in terms of full-time applications at STAR. This has resulted in a shortage of full-time committee/board members, but also in a lack of diverse options when it comes to candidates. </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Examples: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48th STAR Board ended up with 8 instead of 9 people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Erasmus Recruitment Board ended up with 4 instead of 7 people</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This has severe consequences for STAR as a whole.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We believe this is mainly because of the lack of an efficient internal structure for full time recruitment.</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graphicFrame>
        <p:nvGraphicFramePr>
          <p:cNvPr id="855" name="Google Shape;855;g3ab98dd76e9_0_217"/>
          <p:cNvGraphicFramePr/>
          <p:nvPr/>
        </p:nvGraphicFramePr>
        <p:xfrm>
          <a:off x="6158023" y="1244511"/>
          <a:ext cx="3000000" cy="3000000"/>
        </p:xfrm>
        <a:graphic>
          <a:graphicData uri="http://schemas.openxmlformats.org/drawingml/2006/table">
            <a:tbl>
              <a:tblPr>
                <a:noFill/>
                <a:tableStyleId>{C5731C0F-C688-4FB1-88AB-C4D54DDAFE16}</a:tableStyleId>
              </a:tblPr>
              <a:tblGrid>
                <a:gridCol w="655350"/>
                <a:gridCol w="861550"/>
                <a:gridCol w="4395700"/>
              </a:tblGrid>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Topic</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Deadline</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Brief description</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21</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02</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Having an overview of current brand, sec and HR roles</a:t>
                      </a:r>
                      <a:endParaRPr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28</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03</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Selecting the function with best fit and add FT recruitment / HR to this role</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13</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06</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Make a plan how to incorporate it successfully</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56" name="Google Shape;856;g3ab98dd76e9_0_217"/>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3: </a:t>
            </a:r>
            <a:r>
              <a:rPr b="0" i="0" lang="en-US" sz="1200" u="none" cap="none" strike="noStrike">
                <a:solidFill>
                  <a:schemeClr val="dk1"/>
                </a:solidFill>
                <a:latin typeface="Arial"/>
                <a:ea typeface="Arial"/>
                <a:cs typeface="Arial"/>
                <a:sym typeface="Arial"/>
              </a:rPr>
              <a:t>Improving effectiveness of the fulltime recruitment process by optimizing and integrating its responsibilities into one of the board functions</a:t>
            </a:r>
            <a:endParaRPr b="0" i="1"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857" name="Google Shape;857;g3ab98dd76e9_0_217"/>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Definition</a:t>
            </a:r>
            <a:endParaRPr b="0" i="0" sz="1400" u="none" cap="none" strike="noStrike">
              <a:solidFill>
                <a:srgbClr val="000000"/>
              </a:solidFill>
              <a:latin typeface="Arial"/>
              <a:ea typeface="Arial"/>
              <a:cs typeface="Arial"/>
              <a:sym typeface="Arial"/>
            </a:endParaRPr>
          </a:p>
        </p:txBody>
      </p:sp>
      <p:sp>
        <p:nvSpPr>
          <p:cNvPr id="858" name="Google Shape;858;g3ab98dd76e9_0_217"/>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859" name="Google Shape;859;g3ab98dd76e9_0_217"/>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860" name="Google Shape;860;g3ab98dd76e9_0_217"/>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861" name="Google Shape;861;g3ab98dd76e9_0_217"/>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L1</a:t>
            </a:r>
            <a:endParaRPr b="1" i="0" sz="1400" u="none" cap="none" strike="noStrike">
              <a:solidFill>
                <a:schemeClr val="lt1"/>
              </a:solidFill>
              <a:latin typeface="Arial"/>
              <a:ea typeface="Arial"/>
              <a:cs typeface="Arial"/>
              <a:sym typeface="Arial"/>
            </a:endParaRPr>
          </a:p>
        </p:txBody>
      </p:sp>
      <p:sp>
        <p:nvSpPr>
          <p:cNvPr id="862" name="Google Shape;862;g3ab98dd76e9_0_217"/>
          <p:cNvSpPr/>
          <p:nvPr/>
        </p:nvSpPr>
        <p:spPr>
          <a:xfrm>
            <a:off x="6153418" y="2240436"/>
            <a:ext cx="2965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In scope of Value Driver</a:t>
            </a:r>
            <a:endParaRPr b="0" i="0" sz="1400" u="none" cap="none" strike="noStrike">
              <a:solidFill>
                <a:srgbClr val="000000"/>
              </a:solidFill>
              <a:latin typeface="Arial"/>
              <a:ea typeface="Arial"/>
              <a:cs typeface="Arial"/>
              <a:sym typeface="Arial"/>
            </a:endParaRPr>
          </a:p>
        </p:txBody>
      </p:sp>
      <p:sp>
        <p:nvSpPr>
          <p:cNvPr id="863" name="Google Shape;863;g3ab98dd76e9_0_217"/>
          <p:cNvSpPr/>
          <p:nvPr/>
        </p:nvSpPr>
        <p:spPr>
          <a:xfrm>
            <a:off x="6144476" y="2436900"/>
            <a:ext cx="2965200" cy="1018800"/>
          </a:xfrm>
          <a:prstGeom prst="roundRect">
            <a:avLst>
              <a:gd fmla="val 1200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Arial"/>
                <a:ea typeface="Arial"/>
                <a:cs typeface="Arial"/>
                <a:sym typeface="Arial"/>
              </a:rPr>
              <a:t>How are we going to organize ourselves internally regarding full time recruitment</a:t>
            </a:r>
            <a:endParaRPr b="0" i="0" sz="800" u="none" cap="none" strike="noStrike">
              <a:solidFill>
                <a:schemeClr val="dk1"/>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800"/>
              <a:buFont typeface="Arial"/>
              <a:buChar char="-"/>
            </a:pPr>
            <a:r>
              <a:rPr b="0" i="0" lang="en-US" sz="800" u="none" cap="none" strike="noStrike">
                <a:solidFill>
                  <a:schemeClr val="dk1"/>
                </a:solidFill>
                <a:latin typeface="Arial"/>
                <a:ea typeface="Arial"/>
                <a:cs typeface="Arial"/>
                <a:sym typeface="Arial"/>
                <a:extLst>
                  <a:ext uri="http://customooxmlschemas.google.com/">
                    <go:slidesCustomData xmlns:go="http://customooxmlschemas.google.com/" textRoundtripDataId="61"/>
                  </a:ext>
                </a:extLst>
              </a:rPr>
              <a:t>Who is responsible for full time recruitment within the board</a:t>
            </a:r>
            <a:r>
              <a:rPr b="0" i="0" lang="en-US" sz="800" u="none" cap="none" strike="noStrike">
                <a:solidFill>
                  <a:schemeClr val="dk1"/>
                </a:solidFill>
                <a:latin typeface="Arial"/>
                <a:ea typeface="Arial"/>
                <a:cs typeface="Arial"/>
                <a:sym typeface="Arial"/>
              </a:rPr>
              <a:t>: secretary or brand manager</a:t>
            </a:r>
            <a:endParaRPr b="0" i="0" sz="800" u="none" cap="none" strike="noStrike">
              <a:solidFill>
                <a:schemeClr val="dk1"/>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800"/>
              <a:buFont typeface="Arial"/>
              <a:buChar char="-"/>
            </a:pPr>
            <a:r>
              <a:rPr b="0" i="0" lang="en-US" sz="800" u="none" cap="none" strike="noStrike">
                <a:solidFill>
                  <a:schemeClr val="dk1"/>
                </a:solidFill>
                <a:latin typeface="Arial"/>
                <a:ea typeface="Arial"/>
                <a:cs typeface="Arial"/>
                <a:sym typeface="Arial"/>
              </a:rPr>
              <a:t>How do you make sure that that person feels responsible</a:t>
            </a:r>
            <a:endParaRPr b="0" i="0" sz="800" u="none" cap="none" strike="noStrike">
              <a:solidFill>
                <a:schemeClr val="dk1"/>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800"/>
              <a:buFont typeface="Arial"/>
              <a:buChar char="-"/>
            </a:pPr>
            <a:r>
              <a:rPr b="0" i="0" lang="en-US" sz="800" u="none" cap="none" strike="noStrike">
                <a:solidFill>
                  <a:schemeClr val="dk1"/>
                </a:solidFill>
                <a:latin typeface="Arial"/>
                <a:ea typeface="Arial"/>
                <a:cs typeface="Arial"/>
                <a:sym typeface="Arial"/>
              </a:rPr>
              <a:t>Making sure that there is specific plan for full time recruitment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800"/>
              <a:buFont typeface="Arial"/>
              <a:buChar char="-"/>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64" name="Google Shape;864;g3ab98dd76e9_0_217"/>
          <p:cNvSpPr/>
          <p:nvPr/>
        </p:nvSpPr>
        <p:spPr>
          <a:xfrm>
            <a:off x="9220200" y="2457893"/>
            <a:ext cx="28503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62"/>
                  </a:ext>
                </a:extLst>
              </a:rPr>
              <a:t>The way we communicate and market positions in full time committees and boards</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63"/>
                </a:ext>
              </a:extLst>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64"/>
                  </a:ext>
                </a:extLst>
              </a:rPr>
              <a:t>What comes with those positions in general</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65" name="Google Shape;865;g3ab98dd76e9_0_217"/>
          <p:cNvSpPr/>
          <p:nvPr/>
        </p:nvSpPr>
        <p:spPr>
          <a:xfrm>
            <a:off x="9220200" y="2240436"/>
            <a:ext cx="2850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Out of scope of Value Driver</a:t>
            </a:r>
            <a:endParaRPr b="0" i="0" sz="1400" u="none" cap="none" strike="noStrike">
              <a:solidFill>
                <a:srgbClr val="000000"/>
              </a:solidFill>
              <a:latin typeface="Arial"/>
              <a:ea typeface="Arial"/>
              <a:cs typeface="Arial"/>
              <a:sym typeface="Arial"/>
            </a:endParaRPr>
          </a:p>
        </p:txBody>
      </p:sp>
      <p:sp>
        <p:nvSpPr>
          <p:cNvPr id="866" name="Google Shape;866;g3ab98dd76e9_0_217"/>
          <p:cNvSpPr/>
          <p:nvPr/>
        </p:nvSpPr>
        <p:spPr>
          <a:xfrm>
            <a:off x="79576"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Value Driver objectives to be achieved for the Value Driver to be considered successful</a:t>
            </a:r>
            <a:endParaRPr b="0" i="0" sz="1400" u="none" cap="none" strike="noStrike">
              <a:solidFill>
                <a:srgbClr val="000000"/>
              </a:solidFill>
              <a:latin typeface="Arial"/>
              <a:ea typeface="Arial"/>
              <a:cs typeface="Arial"/>
              <a:sym typeface="Arial"/>
            </a:endParaRPr>
          </a:p>
        </p:txBody>
      </p:sp>
      <p:sp>
        <p:nvSpPr>
          <p:cNvPr id="867" name="Google Shape;867;g3ab98dd76e9_0_217"/>
          <p:cNvSpPr/>
          <p:nvPr/>
        </p:nvSpPr>
        <p:spPr>
          <a:xfrm>
            <a:off x="79576" y="3690937"/>
            <a:ext cx="5954400" cy="24564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Value Driver objective has two parts:</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Organizational objectives:</a:t>
            </a:r>
            <a:r>
              <a:rPr b="0" i="0" lang="en-US" sz="1000" u="none" cap="none" strike="noStrike">
                <a:solidFill>
                  <a:schemeClr val="dk1"/>
                </a:solidFill>
                <a:latin typeface="Arial"/>
                <a:ea typeface="Arial"/>
                <a:cs typeface="Arial"/>
                <a:sym typeface="Arial"/>
              </a:rPr>
              <a:t> What value is created? What goal does this Value Driver contribute to? (The “change”)</a:t>
            </a:r>
            <a:endParaRPr b="0" i="0" sz="1000" u="none" cap="none" strike="noStrike">
              <a:solidFill>
                <a:schemeClr val="dk1"/>
              </a:solidFill>
              <a:latin typeface="Arial"/>
              <a:ea typeface="Arial"/>
              <a:cs typeface="Arial"/>
              <a:sym typeface="Arial"/>
            </a:endParaRPr>
          </a:p>
          <a:p>
            <a:pPr indent="0" lvl="0" marL="914400" marR="0" rtl="0" algn="l">
              <a:lnSpc>
                <a:spcPct val="100000"/>
              </a:lnSpc>
              <a:spcBef>
                <a:spcPts val="6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65"/>
                  </a:ext>
                </a:extLst>
              </a:rPr>
              <a:t>Restructuring the tasks and functions of the board to improve responsibility, focus, and clarity for the full time recruitment process. </a:t>
            </a:r>
            <a:endParaRPr b="0" i="0" sz="1000" u="none" cap="none" strike="noStrike">
              <a:solidFill>
                <a:schemeClr val="dk1"/>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Value Driver objectives: </a:t>
            </a:r>
            <a:r>
              <a:rPr b="0" i="0" lang="en-US" sz="1000" u="none" cap="none" strike="noStrike">
                <a:solidFill>
                  <a:schemeClr val="dk1"/>
                </a:solidFill>
                <a:latin typeface="Arial"/>
                <a:ea typeface="Arial"/>
                <a:cs typeface="Arial"/>
                <a:sym typeface="Arial"/>
              </a:rPr>
              <a:t>For which Value Driver goals can STAR board take responsibility? </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When is the Value Driver ready? (The “by”)</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Setting up a specific year-round plan for full-time recruitment and integrating its responsibilities into the Secretary or Brand Manager function by updating the whitebook and including it in the onboarding sessions.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68" name="Google Shape;868;g3ab98dd76e9_0_217"/>
          <p:cNvSpPr/>
          <p:nvPr/>
        </p:nvSpPr>
        <p:spPr>
          <a:xfrm>
            <a:off x="6158024"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6. Strategic focus</a:t>
            </a:r>
            <a:endParaRPr b="1" baseline="30000" i="0" sz="1000" u="none" cap="none" strike="noStrike">
              <a:solidFill>
                <a:srgbClr val="FFFFFF"/>
              </a:solidFill>
              <a:latin typeface="Arial"/>
              <a:ea typeface="Arial"/>
              <a:cs typeface="Arial"/>
              <a:sym typeface="Arial"/>
            </a:endParaRPr>
          </a:p>
        </p:txBody>
      </p:sp>
      <p:sp>
        <p:nvSpPr>
          <p:cNvPr id="869" name="Google Shape;869;g3ab98dd76e9_0_217"/>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870" name="Google Shape;870;g3ab98dd76e9_0_217"/>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871" name="Google Shape;871;g3ab98dd76e9_0_217"/>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872" name="Google Shape;872;g3ab98dd76e9_0_217"/>
          <p:cNvGrpSpPr/>
          <p:nvPr/>
        </p:nvGrpSpPr>
        <p:grpSpPr>
          <a:xfrm>
            <a:off x="10952252" y="306660"/>
            <a:ext cx="152985" cy="144230"/>
            <a:chOff x="-3204864" y="2816087"/>
            <a:chExt cx="1413910" cy="1332993"/>
          </a:xfrm>
        </p:grpSpPr>
        <p:sp>
          <p:nvSpPr>
            <p:cNvPr id="873" name="Google Shape;873;g3ab98dd76e9_0_217"/>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74" name="Google Shape;874;g3ab98dd76e9_0_2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875" name="Google Shape;875;g3ab98dd76e9_0_217"/>
          <p:cNvGrpSpPr/>
          <p:nvPr/>
        </p:nvGrpSpPr>
        <p:grpSpPr>
          <a:xfrm>
            <a:off x="10952252" y="641389"/>
            <a:ext cx="152985" cy="144230"/>
            <a:chOff x="-3204864" y="2816087"/>
            <a:chExt cx="1413910" cy="1332993"/>
          </a:xfrm>
        </p:grpSpPr>
        <p:sp>
          <p:nvSpPr>
            <p:cNvPr id="876" name="Google Shape;876;g3ab98dd76e9_0_217"/>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77" name="Google Shape;877;g3ab98dd76e9_0_2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78" name="Google Shape;878;g3ab98dd76e9_0_217"/>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879" name="Google Shape;879;g3ab98dd76e9_0_217"/>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880" name="Google Shape;880;g3ab98dd76e9_0_217"/>
          <p:cNvGrpSpPr/>
          <p:nvPr/>
        </p:nvGrpSpPr>
        <p:grpSpPr>
          <a:xfrm>
            <a:off x="11746584" y="108549"/>
            <a:ext cx="360688" cy="374038"/>
            <a:chOff x="-3204864" y="2816087"/>
            <a:chExt cx="1413910" cy="1332993"/>
          </a:xfrm>
        </p:grpSpPr>
        <p:sp>
          <p:nvSpPr>
            <p:cNvPr id="881" name="Google Shape;881;g3ab98dd76e9_0_217"/>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82" name="Google Shape;882;g3ab98dd76e9_0_2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883" name="Google Shape;883;g3ab98dd76e9_0_217"/>
          <p:cNvGrpSpPr/>
          <p:nvPr/>
        </p:nvGrpSpPr>
        <p:grpSpPr>
          <a:xfrm>
            <a:off x="10953246" y="474024"/>
            <a:ext cx="152985" cy="144230"/>
            <a:chOff x="-3204864" y="2816087"/>
            <a:chExt cx="1413910" cy="1332993"/>
          </a:xfrm>
        </p:grpSpPr>
        <p:sp>
          <p:nvSpPr>
            <p:cNvPr id="884" name="Google Shape;884;g3ab98dd76e9_0_217"/>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885" name="Google Shape;885;g3ab98dd76e9_0_217"/>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886" name="Google Shape;886;g3ab98dd76e9_0_217"/>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887" name="Google Shape;887;g3ab98dd76e9_0_217"/>
          <p:cNvSpPr txBox="1"/>
          <p:nvPr/>
        </p:nvSpPr>
        <p:spPr>
          <a:xfrm>
            <a:off x="6383679" y="3944390"/>
            <a:ext cx="348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Social</a:t>
            </a:r>
            <a:endParaRPr b="0" i="0" sz="1000" u="none" cap="none" strike="noStrike">
              <a:solidFill>
                <a:srgbClr val="201B58"/>
              </a:solidFill>
              <a:latin typeface="Arial"/>
              <a:ea typeface="Arial"/>
              <a:cs typeface="Arial"/>
              <a:sym typeface="Arial"/>
            </a:endParaRPr>
          </a:p>
        </p:txBody>
      </p:sp>
      <p:sp>
        <p:nvSpPr>
          <p:cNvPr id="888" name="Google Shape;888;g3ab98dd76e9_0_217"/>
          <p:cNvSpPr/>
          <p:nvPr/>
        </p:nvSpPr>
        <p:spPr>
          <a:xfrm>
            <a:off x="6222918"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889" name="Google Shape;889;g3ab98dd76e9_0_217"/>
          <p:cNvSpPr txBox="1"/>
          <p:nvPr/>
        </p:nvSpPr>
        <p:spPr>
          <a:xfrm>
            <a:off x="6975354" y="3944390"/>
            <a:ext cx="3912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Career</a:t>
            </a:r>
            <a:endParaRPr b="0" i="0" sz="1000" u="none" cap="none" strike="noStrike">
              <a:solidFill>
                <a:srgbClr val="201B58"/>
              </a:solidFill>
              <a:latin typeface="Arial"/>
              <a:ea typeface="Arial"/>
              <a:cs typeface="Arial"/>
              <a:sym typeface="Arial"/>
            </a:endParaRPr>
          </a:p>
        </p:txBody>
      </p:sp>
      <p:sp>
        <p:nvSpPr>
          <p:cNvPr id="890" name="Google Shape;890;g3ab98dd76e9_0_217"/>
          <p:cNvSpPr/>
          <p:nvPr/>
        </p:nvSpPr>
        <p:spPr>
          <a:xfrm>
            <a:off x="6814593"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891" name="Google Shape;891;g3ab98dd76e9_0_217"/>
          <p:cNvSpPr txBox="1"/>
          <p:nvPr/>
        </p:nvSpPr>
        <p:spPr>
          <a:xfrm>
            <a:off x="7600265" y="3944390"/>
            <a:ext cx="561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Academic</a:t>
            </a:r>
            <a:endParaRPr b="0" i="0" sz="1000" u="none" cap="none" strike="noStrike">
              <a:solidFill>
                <a:srgbClr val="201B58"/>
              </a:solidFill>
              <a:latin typeface="Arial"/>
              <a:ea typeface="Arial"/>
              <a:cs typeface="Arial"/>
              <a:sym typeface="Arial"/>
            </a:endParaRPr>
          </a:p>
        </p:txBody>
      </p:sp>
      <p:sp>
        <p:nvSpPr>
          <p:cNvPr id="892" name="Google Shape;892;g3ab98dd76e9_0_217"/>
          <p:cNvSpPr/>
          <p:nvPr/>
        </p:nvSpPr>
        <p:spPr>
          <a:xfrm>
            <a:off x="7439504" y="394439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893" name="Google Shape;893;g3ab98dd76e9_0_217"/>
          <p:cNvSpPr txBox="1"/>
          <p:nvPr/>
        </p:nvSpPr>
        <p:spPr>
          <a:xfrm>
            <a:off x="6205806" y="3744730"/>
            <a:ext cx="957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pillars</a:t>
            </a:r>
            <a:endParaRPr b="1" i="0" sz="1000" u="none" cap="none" strike="noStrike">
              <a:solidFill>
                <a:srgbClr val="201B58"/>
              </a:solidFill>
              <a:latin typeface="Arial"/>
              <a:ea typeface="Arial"/>
              <a:cs typeface="Arial"/>
              <a:sym typeface="Arial"/>
            </a:endParaRPr>
          </a:p>
        </p:txBody>
      </p:sp>
      <p:sp>
        <p:nvSpPr>
          <p:cNvPr id="894" name="Google Shape;894;g3ab98dd76e9_0_217"/>
          <p:cNvSpPr txBox="1"/>
          <p:nvPr/>
        </p:nvSpPr>
        <p:spPr>
          <a:xfrm>
            <a:off x="641587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1</a:t>
            </a:r>
            <a:endParaRPr b="0" i="0" sz="1000" u="none" cap="none" strike="noStrike">
              <a:solidFill>
                <a:srgbClr val="201B58"/>
              </a:solidFill>
              <a:latin typeface="Arial"/>
              <a:ea typeface="Arial"/>
              <a:cs typeface="Arial"/>
              <a:sym typeface="Arial"/>
            </a:endParaRPr>
          </a:p>
        </p:txBody>
      </p:sp>
      <p:sp>
        <p:nvSpPr>
          <p:cNvPr id="895" name="Google Shape;895;g3ab98dd76e9_0_217"/>
          <p:cNvSpPr/>
          <p:nvPr/>
        </p:nvSpPr>
        <p:spPr>
          <a:xfrm>
            <a:off x="622291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896" name="Google Shape;896;g3ab98dd76e9_0_217"/>
          <p:cNvSpPr txBox="1"/>
          <p:nvPr/>
        </p:nvSpPr>
        <p:spPr>
          <a:xfrm>
            <a:off x="717833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2</a:t>
            </a:r>
            <a:endParaRPr b="0" i="0" sz="1000" u="none" cap="none" strike="noStrike">
              <a:solidFill>
                <a:srgbClr val="201B58"/>
              </a:solidFill>
              <a:latin typeface="Arial"/>
              <a:ea typeface="Arial"/>
              <a:cs typeface="Arial"/>
              <a:sym typeface="Arial"/>
            </a:endParaRPr>
          </a:p>
        </p:txBody>
      </p:sp>
      <p:sp>
        <p:nvSpPr>
          <p:cNvPr id="897" name="Google Shape;897;g3ab98dd76e9_0_217"/>
          <p:cNvSpPr/>
          <p:nvPr/>
        </p:nvSpPr>
        <p:spPr>
          <a:xfrm>
            <a:off x="698537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898" name="Google Shape;898;g3ab98dd76e9_0_217"/>
          <p:cNvSpPr txBox="1"/>
          <p:nvPr/>
        </p:nvSpPr>
        <p:spPr>
          <a:xfrm>
            <a:off x="8703255" y="5034234"/>
            <a:ext cx="589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Premaster</a:t>
            </a:r>
            <a:endParaRPr b="0" i="0" sz="1000" u="none" cap="none" strike="noStrike">
              <a:solidFill>
                <a:srgbClr val="201B58"/>
              </a:solidFill>
              <a:latin typeface="Arial"/>
              <a:ea typeface="Arial"/>
              <a:cs typeface="Arial"/>
              <a:sym typeface="Arial"/>
            </a:endParaRPr>
          </a:p>
        </p:txBody>
      </p:sp>
      <p:sp>
        <p:nvSpPr>
          <p:cNvPr id="899" name="Google Shape;899;g3ab98dd76e9_0_217"/>
          <p:cNvSpPr/>
          <p:nvPr/>
        </p:nvSpPr>
        <p:spPr>
          <a:xfrm>
            <a:off x="851029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00" name="Google Shape;900;g3ab98dd76e9_0_217"/>
          <p:cNvSpPr/>
          <p:nvPr/>
        </p:nvSpPr>
        <p:spPr>
          <a:xfrm>
            <a:off x="946511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01" name="Google Shape;901;g3ab98dd76e9_0_217"/>
          <p:cNvSpPr txBox="1"/>
          <p:nvPr/>
        </p:nvSpPr>
        <p:spPr>
          <a:xfrm>
            <a:off x="9658075" y="5034234"/>
            <a:ext cx="61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Large MSc</a:t>
            </a:r>
            <a:endParaRPr b="0" i="0" sz="1000" u="none" cap="none" strike="noStrike">
              <a:solidFill>
                <a:srgbClr val="201B58"/>
              </a:solidFill>
              <a:latin typeface="Arial"/>
              <a:ea typeface="Arial"/>
              <a:cs typeface="Arial"/>
              <a:sym typeface="Arial"/>
            </a:endParaRPr>
          </a:p>
        </p:txBody>
      </p:sp>
      <p:sp>
        <p:nvSpPr>
          <p:cNvPr id="902" name="Google Shape;902;g3ab98dd76e9_0_217"/>
          <p:cNvSpPr txBox="1"/>
          <p:nvPr/>
        </p:nvSpPr>
        <p:spPr>
          <a:xfrm>
            <a:off x="7940795" y="5034234"/>
            <a:ext cx="397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(I)BA 3</a:t>
            </a:r>
            <a:endParaRPr b="0" i="0" sz="1000" u="none" cap="none" strike="noStrike">
              <a:solidFill>
                <a:srgbClr val="201B58"/>
              </a:solidFill>
              <a:latin typeface="Arial"/>
              <a:ea typeface="Arial"/>
              <a:cs typeface="Arial"/>
              <a:sym typeface="Arial"/>
            </a:endParaRPr>
          </a:p>
        </p:txBody>
      </p:sp>
      <p:sp>
        <p:nvSpPr>
          <p:cNvPr id="903" name="Google Shape;903;g3ab98dd76e9_0_217"/>
          <p:cNvSpPr/>
          <p:nvPr/>
        </p:nvSpPr>
        <p:spPr>
          <a:xfrm>
            <a:off x="7747838"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04" name="Google Shape;904;g3ab98dd76e9_0_217"/>
          <p:cNvSpPr/>
          <p:nvPr/>
        </p:nvSpPr>
        <p:spPr>
          <a:xfrm>
            <a:off x="10447190" y="503423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05" name="Google Shape;905;g3ab98dd76e9_0_217"/>
          <p:cNvSpPr txBox="1"/>
          <p:nvPr/>
        </p:nvSpPr>
        <p:spPr>
          <a:xfrm>
            <a:off x="10640152" y="5034234"/>
            <a:ext cx="612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Small MSc</a:t>
            </a:r>
            <a:endParaRPr b="0" i="0" sz="1000" u="none" cap="none" strike="noStrike">
              <a:solidFill>
                <a:srgbClr val="201B58"/>
              </a:solidFill>
              <a:latin typeface="Arial"/>
              <a:ea typeface="Arial"/>
              <a:cs typeface="Arial"/>
              <a:sym typeface="Arial"/>
            </a:endParaRPr>
          </a:p>
        </p:txBody>
      </p:sp>
      <p:sp>
        <p:nvSpPr>
          <p:cNvPr id="906" name="Google Shape;906;g3ab98dd76e9_0_217"/>
          <p:cNvSpPr txBox="1"/>
          <p:nvPr/>
        </p:nvSpPr>
        <p:spPr>
          <a:xfrm>
            <a:off x="6402399" y="5279666"/>
            <a:ext cx="849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Dutch students</a:t>
            </a:r>
            <a:endParaRPr b="0" i="0" sz="1000" u="none" cap="none" strike="noStrike">
              <a:solidFill>
                <a:srgbClr val="201B58"/>
              </a:solidFill>
              <a:latin typeface="Arial"/>
              <a:ea typeface="Arial"/>
              <a:cs typeface="Arial"/>
              <a:sym typeface="Arial"/>
            </a:endParaRPr>
          </a:p>
        </p:txBody>
      </p:sp>
      <p:sp>
        <p:nvSpPr>
          <p:cNvPr id="907" name="Google Shape;907;g3ab98dd76e9_0_217"/>
          <p:cNvSpPr/>
          <p:nvPr/>
        </p:nvSpPr>
        <p:spPr>
          <a:xfrm>
            <a:off x="6222918" y="5279666"/>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08" name="Google Shape;908;g3ab98dd76e9_0_217"/>
          <p:cNvSpPr txBox="1"/>
          <p:nvPr/>
        </p:nvSpPr>
        <p:spPr>
          <a:xfrm>
            <a:off x="7519694" y="5279666"/>
            <a:ext cx="12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International students</a:t>
            </a:r>
            <a:endParaRPr b="0" i="0" sz="1000" u="none" cap="none" strike="noStrike">
              <a:solidFill>
                <a:srgbClr val="201B58"/>
              </a:solidFill>
              <a:latin typeface="Arial"/>
              <a:ea typeface="Arial"/>
              <a:cs typeface="Arial"/>
              <a:sym typeface="Arial"/>
            </a:endParaRPr>
          </a:p>
        </p:txBody>
      </p:sp>
      <p:sp>
        <p:nvSpPr>
          <p:cNvPr id="909" name="Google Shape;909;g3ab98dd76e9_0_217"/>
          <p:cNvSpPr/>
          <p:nvPr/>
        </p:nvSpPr>
        <p:spPr>
          <a:xfrm>
            <a:off x="7340212" y="5279666"/>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910" name="Google Shape;910;g3ab98dd76e9_0_217"/>
          <p:cNvCxnSpPr/>
          <p:nvPr/>
        </p:nvCxnSpPr>
        <p:spPr>
          <a:xfrm>
            <a:off x="6222918" y="5233894"/>
            <a:ext cx="5764200" cy="0"/>
          </a:xfrm>
          <a:prstGeom prst="straightConnector1">
            <a:avLst/>
          </a:prstGeom>
          <a:noFill/>
          <a:ln cap="flat" cmpd="sng" w="9525">
            <a:solidFill>
              <a:srgbClr val="7F7F7F"/>
            </a:solidFill>
            <a:prstDash val="solid"/>
            <a:miter lim="800000"/>
            <a:headEnd len="sm" w="sm" type="none"/>
            <a:tailEnd len="sm" w="sm" type="none"/>
          </a:ln>
        </p:spPr>
      </p:cxnSp>
      <p:cxnSp>
        <p:nvCxnSpPr>
          <p:cNvPr id="911" name="Google Shape;911;g3ab98dd76e9_0_217"/>
          <p:cNvCxnSpPr/>
          <p:nvPr/>
        </p:nvCxnSpPr>
        <p:spPr>
          <a:xfrm>
            <a:off x="6222918" y="5479326"/>
            <a:ext cx="5764200" cy="0"/>
          </a:xfrm>
          <a:prstGeom prst="straightConnector1">
            <a:avLst/>
          </a:prstGeom>
          <a:noFill/>
          <a:ln cap="flat" cmpd="sng" w="9525">
            <a:solidFill>
              <a:srgbClr val="7F7F7F"/>
            </a:solidFill>
            <a:prstDash val="solid"/>
            <a:miter lim="800000"/>
            <a:headEnd len="sm" w="sm" type="none"/>
            <a:tailEnd len="sm" w="sm" type="none"/>
          </a:ln>
        </p:spPr>
      </p:cxnSp>
      <p:sp>
        <p:nvSpPr>
          <p:cNvPr id="912" name="Google Shape;912;g3ab98dd76e9_0_217"/>
          <p:cNvSpPr txBox="1"/>
          <p:nvPr/>
        </p:nvSpPr>
        <p:spPr>
          <a:xfrm>
            <a:off x="6402399" y="5525098"/>
            <a:ext cx="1620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STAR members (non-active)</a:t>
            </a:r>
            <a:endParaRPr b="0" i="0" sz="1000" u="none" cap="none" strike="noStrike">
              <a:solidFill>
                <a:srgbClr val="201B58"/>
              </a:solidFill>
              <a:latin typeface="Arial"/>
              <a:ea typeface="Arial"/>
              <a:cs typeface="Arial"/>
              <a:sym typeface="Arial"/>
            </a:endParaRPr>
          </a:p>
        </p:txBody>
      </p:sp>
      <p:sp>
        <p:nvSpPr>
          <p:cNvPr id="913" name="Google Shape;913;g3ab98dd76e9_0_217"/>
          <p:cNvSpPr/>
          <p:nvPr/>
        </p:nvSpPr>
        <p:spPr>
          <a:xfrm>
            <a:off x="6222918"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14" name="Google Shape;914;g3ab98dd76e9_0_217"/>
          <p:cNvSpPr txBox="1"/>
          <p:nvPr/>
        </p:nvSpPr>
        <p:spPr>
          <a:xfrm>
            <a:off x="8336414" y="5525098"/>
            <a:ext cx="916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Active members</a:t>
            </a:r>
            <a:endParaRPr b="0" i="0" sz="1000" u="none" cap="none" strike="noStrike">
              <a:solidFill>
                <a:srgbClr val="201B58"/>
              </a:solidFill>
              <a:latin typeface="Arial"/>
              <a:ea typeface="Arial"/>
              <a:cs typeface="Arial"/>
              <a:sym typeface="Arial"/>
            </a:endParaRPr>
          </a:p>
        </p:txBody>
      </p:sp>
      <p:sp>
        <p:nvSpPr>
          <p:cNvPr id="915" name="Google Shape;915;g3ab98dd76e9_0_217"/>
          <p:cNvSpPr/>
          <p:nvPr/>
        </p:nvSpPr>
        <p:spPr>
          <a:xfrm>
            <a:off x="8156931" y="5525098"/>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16" name="Google Shape;916;g3ab98dd76e9_0_217"/>
          <p:cNvSpPr txBox="1"/>
          <p:nvPr/>
        </p:nvSpPr>
        <p:spPr>
          <a:xfrm>
            <a:off x="6222596" y="5770530"/>
            <a:ext cx="1101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Functional area(s)</a:t>
            </a:r>
            <a:endParaRPr b="1" i="0" sz="1000" u="none" cap="none" strike="noStrike">
              <a:solidFill>
                <a:srgbClr val="201B58"/>
              </a:solidFill>
              <a:latin typeface="Arial"/>
              <a:ea typeface="Arial"/>
              <a:cs typeface="Arial"/>
              <a:sym typeface="Arial"/>
            </a:endParaRPr>
          </a:p>
        </p:txBody>
      </p:sp>
      <p:cxnSp>
        <p:nvCxnSpPr>
          <p:cNvPr id="917" name="Google Shape;917;g3ab98dd76e9_0_217"/>
          <p:cNvCxnSpPr/>
          <p:nvPr/>
        </p:nvCxnSpPr>
        <p:spPr>
          <a:xfrm>
            <a:off x="6205806" y="5724758"/>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918" name="Google Shape;918;g3ab98dd76e9_0_217"/>
          <p:cNvSpPr txBox="1"/>
          <p:nvPr/>
        </p:nvSpPr>
        <p:spPr>
          <a:xfrm>
            <a:off x="6403068" y="5970194"/>
            <a:ext cx="684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Commercial</a:t>
            </a:r>
            <a:endParaRPr b="0" i="0" sz="1400" u="none" cap="none" strike="noStrike">
              <a:solidFill>
                <a:srgbClr val="000000"/>
              </a:solidFill>
              <a:latin typeface="Arial"/>
              <a:ea typeface="Arial"/>
              <a:cs typeface="Arial"/>
              <a:sym typeface="Arial"/>
            </a:endParaRPr>
          </a:p>
        </p:txBody>
      </p:sp>
      <p:sp>
        <p:nvSpPr>
          <p:cNvPr id="919" name="Google Shape;919;g3ab98dd76e9_0_217"/>
          <p:cNvSpPr/>
          <p:nvPr/>
        </p:nvSpPr>
        <p:spPr>
          <a:xfrm>
            <a:off x="6222918"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20" name="Google Shape;920;g3ab98dd76e9_0_217"/>
          <p:cNvSpPr txBox="1"/>
          <p:nvPr/>
        </p:nvSpPr>
        <p:spPr>
          <a:xfrm>
            <a:off x="8702307" y="5970194"/>
            <a:ext cx="453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Finance</a:t>
            </a:r>
            <a:endParaRPr b="0" i="0" sz="1400" u="none" cap="none" strike="noStrike">
              <a:solidFill>
                <a:srgbClr val="000000"/>
              </a:solidFill>
              <a:latin typeface="Arial"/>
              <a:ea typeface="Arial"/>
              <a:cs typeface="Arial"/>
              <a:sym typeface="Arial"/>
            </a:endParaRPr>
          </a:p>
        </p:txBody>
      </p:sp>
      <p:sp>
        <p:nvSpPr>
          <p:cNvPr id="921" name="Google Shape;921;g3ab98dd76e9_0_217"/>
          <p:cNvSpPr/>
          <p:nvPr/>
        </p:nvSpPr>
        <p:spPr>
          <a:xfrm>
            <a:off x="8522157"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22" name="Google Shape;922;g3ab98dd76e9_0_217"/>
          <p:cNvSpPr txBox="1"/>
          <p:nvPr/>
        </p:nvSpPr>
        <p:spPr>
          <a:xfrm>
            <a:off x="7426852" y="5970194"/>
            <a:ext cx="9363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Brand/Marketing</a:t>
            </a:r>
            <a:endParaRPr b="0" i="0" sz="1400" u="none" cap="none" strike="noStrike">
              <a:solidFill>
                <a:srgbClr val="000000"/>
              </a:solidFill>
              <a:latin typeface="Arial"/>
              <a:ea typeface="Arial"/>
              <a:cs typeface="Arial"/>
              <a:sym typeface="Arial"/>
            </a:endParaRPr>
          </a:p>
        </p:txBody>
      </p:sp>
      <p:sp>
        <p:nvSpPr>
          <p:cNvPr id="923" name="Google Shape;923;g3ab98dd76e9_0_217"/>
          <p:cNvSpPr/>
          <p:nvPr/>
        </p:nvSpPr>
        <p:spPr>
          <a:xfrm>
            <a:off x="7246702" y="597019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24" name="Google Shape;924;g3ab98dd76e9_0_217"/>
          <p:cNvSpPr txBox="1"/>
          <p:nvPr/>
        </p:nvSpPr>
        <p:spPr>
          <a:xfrm>
            <a:off x="9495258" y="5970194"/>
            <a:ext cx="186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HR</a:t>
            </a:r>
            <a:endParaRPr b="0" i="0" sz="1400" u="none" cap="none" strike="noStrike">
              <a:solidFill>
                <a:srgbClr val="000000"/>
              </a:solidFill>
              <a:latin typeface="Arial"/>
              <a:ea typeface="Arial"/>
              <a:cs typeface="Arial"/>
              <a:sym typeface="Arial"/>
            </a:endParaRPr>
          </a:p>
        </p:txBody>
      </p:sp>
      <p:sp>
        <p:nvSpPr>
          <p:cNvPr id="925" name="Google Shape;925;g3ab98dd76e9_0_217"/>
          <p:cNvSpPr/>
          <p:nvPr/>
        </p:nvSpPr>
        <p:spPr>
          <a:xfrm>
            <a:off x="9315108" y="5970194"/>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26" name="Google Shape;926;g3ab98dd76e9_0_217"/>
          <p:cNvSpPr txBox="1"/>
          <p:nvPr/>
        </p:nvSpPr>
        <p:spPr>
          <a:xfrm>
            <a:off x="10020509" y="5970194"/>
            <a:ext cx="18771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Project management / operations</a:t>
            </a:r>
            <a:endParaRPr b="0" i="0" sz="1400" u="none" cap="none" strike="noStrike">
              <a:solidFill>
                <a:srgbClr val="000000"/>
              </a:solidFill>
              <a:latin typeface="Arial"/>
              <a:ea typeface="Arial"/>
              <a:cs typeface="Arial"/>
              <a:sym typeface="Arial"/>
            </a:endParaRPr>
          </a:p>
        </p:txBody>
      </p:sp>
      <p:sp>
        <p:nvSpPr>
          <p:cNvPr id="927" name="Google Shape;927;g3ab98dd76e9_0_217"/>
          <p:cNvSpPr/>
          <p:nvPr/>
        </p:nvSpPr>
        <p:spPr>
          <a:xfrm>
            <a:off x="9840357" y="5970194"/>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cxnSp>
        <p:nvCxnSpPr>
          <p:cNvPr id="928" name="Google Shape;928;g3ab98dd76e9_0_217"/>
          <p:cNvCxnSpPr/>
          <p:nvPr/>
        </p:nvCxnSpPr>
        <p:spPr>
          <a:xfrm>
            <a:off x="6205806" y="4343710"/>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929" name="Google Shape;929;g3ab98dd76e9_0_217"/>
          <p:cNvSpPr txBox="1"/>
          <p:nvPr/>
        </p:nvSpPr>
        <p:spPr>
          <a:xfrm>
            <a:off x="6222597" y="4389482"/>
            <a:ext cx="11157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Strategic ambition</a:t>
            </a:r>
            <a:endParaRPr b="1" i="0" sz="1000" u="none" cap="none" strike="noStrike">
              <a:solidFill>
                <a:srgbClr val="201B58"/>
              </a:solidFill>
              <a:latin typeface="Arial"/>
              <a:ea typeface="Arial"/>
              <a:cs typeface="Arial"/>
              <a:sym typeface="Arial"/>
            </a:endParaRPr>
          </a:p>
        </p:txBody>
      </p:sp>
      <p:sp>
        <p:nvSpPr>
          <p:cNvPr id="930" name="Google Shape;930;g3ab98dd76e9_0_217"/>
          <p:cNvSpPr txBox="1"/>
          <p:nvPr/>
        </p:nvSpPr>
        <p:spPr>
          <a:xfrm>
            <a:off x="6406599" y="4589150"/>
            <a:ext cx="2324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Organizational Resilience &amp; Innovation</a:t>
            </a:r>
            <a:endParaRPr b="0" i="0" sz="1400" u="none" cap="none" strike="noStrike">
              <a:solidFill>
                <a:srgbClr val="000000"/>
              </a:solidFill>
              <a:latin typeface="Arial"/>
              <a:ea typeface="Arial"/>
              <a:cs typeface="Arial"/>
              <a:sym typeface="Arial"/>
            </a:endParaRPr>
          </a:p>
        </p:txBody>
      </p:sp>
      <p:sp>
        <p:nvSpPr>
          <p:cNvPr id="931" name="Google Shape;931;g3ab98dd76e9_0_217"/>
          <p:cNvSpPr/>
          <p:nvPr/>
        </p:nvSpPr>
        <p:spPr>
          <a:xfrm>
            <a:off x="6222918" y="4589142"/>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201B58"/>
                </a:solidFill>
                <a:latin typeface="Verdana"/>
                <a:ea typeface="Verdana"/>
                <a:cs typeface="Verdana"/>
                <a:sym typeface="Verdana"/>
              </a:rPr>
              <a:t>  </a:t>
            </a:r>
            <a:endParaRPr b="0" i="0" sz="1000" u="none" cap="none" strike="noStrike">
              <a:solidFill>
                <a:srgbClr val="201B58"/>
              </a:solidFill>
              <a:latin typeface="Verdana"/>
              <a:ea typeface="Verdana"/>
              <a:cs typeface="Verdana"/>
              <a:sym typeface="Verdana"/>
            </a:endParaRPr>
          </a:p>
        </p:txBody>
      </p:sp>
      <p:sp>
        <p:nvSpPr>
          <p:cNvPr id="932" name="Google Shape;932;g3ab98dd76e9_0_217"/>
          <p:cNvSpPr txBox="1"/>
          <p:nvPr/>
        </p:nvSpPr>
        <p:spPr>
          <a:xfrm>
            <a:off x="8869803" y="4597163"/>
            <a:ext cx="16206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Strategic Academic Focus</a:t>
            </a:r>
            <a:endParaRPr b="0" i="0" sz="1400" u="none" cap="none" strike="noStrike">
              <a:solidFill>
                <a:srgbClr val="000000"/>
              </a:solidFill>
              <a:latin typeface="Arial"/>
              <a:ea typeface="Arial"/>
              <a:cs typeface="Arial"/>
              <a:sym typeface="Arial"/>
            </a:endParaRPr>
          </a:p>
        </p:txBody>
      </p:sp>
      <p:sp>
        <p:nvSpPr>
          <p:cNvPr id="933" name="Google Shape;933;g3ab98dd76e9_0_217"/>
          <p:cNvSpPr/>
          <p:nvPr/>
        </p:nvSpPr>
        <p:spPr>
          <a:xfrm>
            <a:off x="8686101" y="4597155"/>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34" name="Google Shape;934;g3ab98dd76e9_0_217"/>
          <p:cNvSpPr txBox="1"/>
          <p:nvPr/>
        </p:nvSpPr>
        <p:spPr>
          <a:xfrm>
            <a:off x="10638227" y="4597163"/>
            <a:ext cx="14187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Strong AM community</a:t>
            </a:r>
            <a:endParaRPr b="0" i="0" sz="1400" u="none" cap="none" strike="noStrike">
              <a:solidFill>
                <a:srgbClr val="000000"/>
              </a:solidFill>
              <a:latin typeface="Arial"/>
              <a:ea typeface="Arial"/>
              <a:cs typeface="Arial"/>
              <a:sym typeface="Arial"/>
            </a:endParaRPr>
          </a:p>
        </p:txBody>
      </p:sp>
      <p:sp>
        <p:nvSpPr>
          <p:cNvPr id="935" name="Google Shape;935;g3ab98dd76e9_0_217"/>
          <p:cNvSpPr/>
          <p:nvPr/>
        </p:nvSpPr>
        <p:spPr>
          <a:xfrm>
            <a:off x="10454526" y="4597155"/>
            <a:ext cx="127500" cy="1239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36" name="Google Shape;936;g3ab98dd76e9_0_217"/>
          <p:cNvSpPr txBox="1"/>
          <p:nvPr/>
        </p:nvSpPr>
        <p:spPr>
          <a:xfrm>
            <a:off x="6205805" y="4834574"/>
            <a:ext cx="1136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1" i="0" lang="en-US" sz="1000" u="none" cap="none" strike="noStrike">
                <a:solidFill>
                  <a:srgbClr val="201B58"/>
                </a:solidFill>
                <a:latin typeface="Arial"/>
                <a:ea typeface="Arial"/>
                <a:cs typeface="Arial"/>
                <a:sym typeface="Arial"/>
              </a:rPr>
              <a:t>Target audience(s)</a:t>
            </a:r>
            <a:endParaRPr b="1" i="0" sz="1000" u="none" cap="none" strike="noStrike">
              <a:solidFill>
                <a:srgbClr val="201B58"/>
              </a:solidFill>
              <a:latin typeface="Arial"/>
              <a:ea typeface="Arial"/>
              <a:cs typeface="Arial"/>
              <a:sym typeface="Arial"/>
            </a:endParaRPr>
          </a:p>
        </p:txBody>
      </p:sp>
      <p:cxnSp>
        <p:nvCxnSpPr>
          <p:cNvPr id="937" name="Google Shape;937;g3ab98dd76e9_0_217"/>
          <p:cNvCxnSpPr/>
          <p:nvPr/>
        </p:nvCxnSpPr>
        <p:spPr>
          <a:xfrm>
            <a:off x="6205806" y="4788802"/>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938" name="Google Shape;938;g3ab98dd76e9_0_217"/>
          <p:cNvSpPr txBox="1"/>
          <p:nvPr/>
        </p:nvSpPr>
        <p:spPr>
          <a:xfrm>
            <a:off x="6380479" y="4144050"/>
            <a:ext cx="17520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Societal impact &amp; sustainability</a:t>
            </a:r>
            <a:endParaRPr b="0" i="0" sz="1000" u="none" cap="none" strike="noStrike">
              <a:solidFill>
                <a:srgbClr val="201B58"/>
              </a:solidFill>
              <a:latin typeface="Arial"/>
              <a:ea typeface="Arial"/>
              <a:cs typeface="Arial"/>
              <a:sym typeface="Arial"/>
            </a:endParaRPr>
          </a:p>
        </p:txBody>
      </p:sp>
      <p:sp>
        <p:nvSpPr>
          <p:cNvPr id="939" name="Google Shape;939;g3ab98dd76e9_0_217"/>
          <p:cNvSpPr/>
          <p:nvPr/>
        </p:nvSpPr>
        <p:spPr>
          <a:xfrm>
            <a:off x="6219718" y="414405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40" name="Google Shape;940;g3ab98dd76e9_0_217"/>
          <p:cNvSpPr txBox="1"/>
          <p:nvPr/>
        </p:nvSpPr>
        <p:spPr>
          <a:xfrm>
            <a:off x="8420653" y="4144050"/>
            <a:ext cx="23244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01B58"/>
              </a:buClr>
              <a:buSzPts val="1000"/>
              <a:buFont typeface="Quattrocento Sans"/>
              <a:buChar char="​"/>
            </a:pPr>
            <a:r>
              <a:rPr b="0" i="0" lang="en-US" sz="1000" u="none" cap="none" strike="noStrike">
                <a:solidFill>
                  <a:srgbClr val="201B58"/>
                </a:solidFill>
                <a:latin typeface="Arial"/>
                <a:ea typeface="Arial"/>
                <a:cs typeface="Arial"/>
                <a:sym typeface="Arial"/>
              </a:rPr>
              <a:t>AM personal &amp; professional development</a:t>
            </a:r>
            <a:endParaRPr b="0" i="0" sz="1000" u="none" cap="none" strike="noStrike">
              <a:solidFill>
                <a:srgbClr val="201B58"/>
              </a:solidFill>
              <a:latin typeface="Arial"/>
              <a:ea typeface="Arial"/>
              <a:cs typeface="Arial"/>
              <a:sym typeface="Arial"/>
            </a:endParaRPr>
          </a:p>
        </p:txBody>
      </p:sp>
      <p:sp>
        <p:nvSpPr>
          <p:cNvPr id="941" name="Google Shape;941;g3ab98dd76e9_0_217"/>
          <p:cNvSpPr/>
          <p:nvPr/>
        </p:nvSpPr>
        <p:spPr>
          <a:xfrm>
            <a:off x="8259889" y="4144050"/>
            <a:ext cx="127500" cy="123900"/>
          </a:xfrm>
          <a:prstGeom prst="rect">
            <a:avLst/>
          </a:prstGeom>
          <a:solidFill>
            <a:srgbClr val="201B58"/>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g3ab98dd76e9_0_311"/>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947" name="Google Shape;947;g3ab98dd76e9_0_311"/>
          <p:cNvSpPr/>
          <p:nvPr/>
        </p:nvSpPr>
        <p:spPr>
          <a:xfrm>
            <a:off x="104119" y="988985"/>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Estimated financial costs </a:t>
            </a:r>
            <a:r>
              <a:rPr b="0" i="1" lang="en-US" sz="1000" u="none" cap="none" strike="noStrike">
                <a:solidFill>
                  <a:srgbClr val="FFFFFF"/>
                </a:solidFill>
                <a:latin typeface="Arial"/>
                <a:ea typeface="Arial"/>
                <a:cs typeface="Arial"/>
                <a:sym typeface="Arial"/>
              </a:rPr>
              <a:t>(if any)</a:t>
            </a:r>
            <a:endParaRPr b="0" i="0" sz="1400" u="none" cap="none" strike="noStrike">
              <a:solidFill>
                <a:srgbClr val="000000"/>
              </a:solidFill>
              <a:latin typeface="Arial"/>
              <a:ea typeface="Arial"/>
              <a:cs typeface="Arial"/>
              <a:sym typeface="Arial"/>
            </a:endParaRPr>
          </a:p>
        </p:txBody>
      </p:sp>
      <p:sp>
        <p:nvSpPr>
          <p:cNvPr id="948" name="Google Shape;948;g3ab98dd76e9_0_311"/>
          <p:cNvSpPr/>
          <p:nvPr/>
        </p:nvSpPr>
        <p:spPr>
          <a:xfrm>
            <a:off x="6271836" y="3254370"/>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Estimated capacity required in the Value Driver</a:t>
            </a:r>
            <a:endParaRPr b="0" i="0" sz="1400" u="none" cap="none" strike="noStrike">
              <a:solidFill>
                <a:srgbClr val="000000"/>
              </a:solidFill>
              <a:latin typeface="Arial"/>
              <a:ea typeface="Arial"/>
              <a:cs typeface="Arial"/>
              <a:sym typeface="Arial"/>
            </a:endParaRPr>
          </a:p>
        </p:txBody>
      </p:sp>
      <p:graphicFrame>
        <p:nvGraphicFramePr>
          <p:cNvPr id="949" name="Google Shape;949;g3ab98dd76e9_0_311"/>
          <p:cNvGraphicFramePr/>
          <p:nvPr/>
        </p:nvGraphicFramePr>
        <p:xfrm>
          <a:off x="6271836" y="3567056"/>
          <a:ext cx="3000000" cy="3000000"/>
        </p:xfrm>
        <a:graphic>
          <a:graphicData uri="http://schemas.openxmlformats.org/drawingml/2006/table">
            <a:tbl>
              <a:tblPr>
                <a:noFill/>
                <a:tableStyleId>{C5731C0F-C688-4FB1-88AB-C4D54DDAFE16}</a:tableStyleId>
              </a:tblPr>
              <a:tblGrid>
                <a:gridCol w="4553800"/>
                <a:gridCol w="1234475"/>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Name</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Hours/week</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Vivian</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Floris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Chay</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50" name="Google Shape;950;g3ab98dd76e9_0_311"/>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3: </a:t>
            </a:r>
            <a:r>
              <a:rPr b="0" i="0" lang="en-US" sz="1200" u="none" cap="none" strike="noStrike">
                <a:solidFill>
                  <a:schemeClr val="dk1"/>
                </a:solidFill>
                <a:latin typeface="Arial"/>
                <a:ea typeface="Arial"/>
                <a:cs typeface="Arial"/>
                <a:sym typeface="Arial"/>
              </a:rPr>
              <a:t>Improving effectiveness of the fulltime recruitment process by optimizing and integrating its responsibilities into one of the board functions</a:t>
            </a:r>
            <a:endParaRPr b="0" i="0" sz="1400" u="none" cap="none" strike="noStrike">
              <a:solidFill>
                <a:srgbClr val="000000"/>
              </a:solidFill>
              <a:latin typeface="Arial"/>
              <a:ea typeface="Arial"/>
              <a:cs typeface="Arial"/>
              <a:sym typeface="Arial"/>
            </a:endParaRPr>
          </a:p>
        </p:txBody>
      </p:sp>
      <p:sp>
        <p:nvSpPr>
          <p:cNvPr id="951" name="Google Shape;951;g3ab98dd76e9_0_311"/>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Impact, resourcing and support</a:t>
            </a:r>
            <a:endParaRPr b="0" i="0" sz="1400" u="none" cap="none" strike="noStrike">
              <a:solidFill>
                <a:srgbClr val="000000"/>
              </a:solidFill>
              <a:latin typeface="Arial"/>
              <a:ea typeface="Arial"/>
              <a:cs typeface="Arial"/>
              <a:sym typeface="Arial"/>
            </a:endParaRPr>
          </a:p>
        </p:txBody>
      </p:sp>
      <p:sp>
        <p:nvSpPr>
          <p:cNvPr id="952" name="Google Shape;952;g3ab98dd76e9_0_311"/>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53" name="Google Shape;953;g3ab98dd76e9_0_311"/>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954" name="Google Shape;954;g3ab98dd76e9_0_311"/>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955" name="Google Shape;955;g3ab98dd76e9_0_311"/>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L2</a:t>
            </a:r>
            <a:endParaRPr b="1" i="0" sz="1400" u="none" cap="none" strike="noStrike">
              <a:solidFill>
                <a:schemeClr val="lt1"/>
              </a:solidFill>
              <a:latin typeface="Arial"/>
              <a:ea typeface="Arial"/>
              <a:cs typeface="Arial"/>
              <a:sym typeface="Arial"/>
            </a:endParaRPr>
          </a:p>
        </p:txBody>
      </p:sp>
      <p:graphicFrame>
        <p:nvGraphicFramePr>
          <p:cNvPr id="956" name="Google Shape;956;g3ab98dd76e9_0_311"/>
          <p:cNvGraphicFramePr/>
          <p:nvPr/>
        </p:nvGraphicFramePr>
        <p:xfrm>
          <a:off x="6271836" y="1303501"/>
          <a:ext cx="3000000" cy="3000000"/>
        </p:xfrm>
        <a:graphic>
          <a:graphicData uri="http://schemas.openxmlformats.org/drawingml/2006/table">
            <a:tbl>
              <a:tblPr>
                <a:noFill/>
                <a:tableStyleId>{C5731C0F-C688-4FB1-88AB-C4D54DDAFE16}</a:tableStyleId>
              </a:tblPr>
              <a:tblGrid>
                <a:gridCol w="2198750"/>
                <a:gridCol w="3589525"/>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Value driver team</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Vivian, Chay &amp; Floris</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Key board members to consult (incl. role)</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Yvonne &amp; Bas</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Business as usual owner after Value Driver</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i="1" lang="en-US" sz="1000" u="none" cap="none" strike="noStrike">
                          <a:solidFill>
                            <a:schemeClr val="dk1"/>
                          </a:solidFill>
                        </a:rPr>
                        <a:t>Brand manager or secretary</a:t>
                      </a:r>
                      <a:endParaRPr sz="1400" u="none" cap="none" strike="noStrike"/>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SB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Verico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57" name="Google Shape;957;g3ab98dd76e9_0_311"/>
          <p:cNvSpPr/>
          <p:nvPr/>
        </p:nvSpPr>
        <p:spPr>
          <a:xfrm>
            <a:off x="104119" y="2984995"/>
            <a:ext cx="5998800" cy="8979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New recruitment activities like Zoom plan for webinar and extra insta boost.</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958" name="Google Shape;958;g3ab98dd76e9_0_311"/>
          <p:cNvSpPr/>
          <p:nvPr/>
        </p:nvSpPr>
        <p:spPr>
          <a:xfrm>
            <a:off x="104119" y="2681041"/>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2. Description of </a:t>
            </a:r>
            <a:r>
              <a:rPr b="1" i="0" lang="en-US" sz="1000" u="none" cap="none" strike="noStrike">
                <a:solidFill>
                  <a:schemeClr val="lt1"/>
                </a:solidFill>
                <a:latin typeface="Arial"/>
                <a:ea typeface="Arial"/>
                <a:cs typeface="Arial"/>
                <a:sym typeface="Arial"/>
                <a:extLst>
                  <a:ext uri="http://customooxmlschemas.google.com/">
                    <go:slidesCustomData xmlns:go="http://customooxmlschemas.google.com/" textRoundtripDataId="66"/>
                  </a:ext>
                </a:extLst>
              </a:rPr>
              <a:t>costs</a:t>
            </a:r>
            <a:endParaRPr b="0" i="1" sz="1000" u="none" cap="none" strike="noStrike">
              <a:solidFill>
                <a:schemeClr val="lt1"/>
              </a:solidFill>
              <a:latin typeface="Arial"/>
              <a:ea typeface="Arial"/>
              <a:cs typeface="Arial"/>
              <a:sym typeface="Arial"/>
            </a:endParaRPr>
          </a:p>
        </p:txBody>
      </p:sp>
      <p:sp>
        <p:nvSpPr>
          <p:cNvPr id="959" name="Google Shape;959;g3ab98dd76e9_0_311"/>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960" name="Google Shape;960;g3ab98dd76e9_0_311"/>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961" name="Google Shape;961;g3ab98dd76e9_0_311"/>
          <p:cNvSpPr/>
          <p:nvPr/>
        </p:nvSpPr>
        <p:spPr>
          <a:xfrm>
            <a:off x="6271836" y="988985"/>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Governance</a:t>
            </a:r>
            <a:endParaRPr b="0" i="0" sz="1400" u="none" cap="none" strike="noStrike">
              <a:solidFill>
                <a:srgbClr val="000000"/>
              </a:solidFill>
              <a:latin typeface="Arial"/>
              <a:ea typeface="Arial"/>
              <a:cs typeface="Arial"/>
              <a:sym typeface="Arial"/>
            </a:endParaRPr>
          </a:p>
        </p:txBody>
      </p:sp>
      <p:sp>
        <p:nvSpPr>
          <p:cNvPr id="962" name="Google Shape;962;g3ab98dd76e9_0_311"/>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963" name="Google Shape;963;g3ab98dd76e9_0_311"/>
          <p:cNvGrpSpPr/>
          <p:nvPr/>
        </p:nvGrpSpPr>
        <p:grpSpPr>
          <a:xfrm>
            <a:off x="10952252" y="306660"/>
            <a:ext cx="152985" cy="144230"/>
            <a:chOff x="-3204864" y="2816087"/>
            <a:chExt cx="1413910" cy="1332993"/>
          </a:xfrm>
        </p:grpSpPr>
        <p:sp>
          <p:nvSpPr>
            <p:cNvPr id="964" name="Google Shape;964;g3ab98dd76e9_0_311"/>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965" name="Google Shape;965;g3ab98dd76e9_0_311"/>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966" name="Google Shape;966;g3ab98dd76e9_0_311"/>
          <p:cNvGrpSpPr/>
          <p:nvPr/>
        </p:nvGrpSpPr>
        <p:grpSpPr>
          <a:xfrm>
            <a:off x="10952252" y="641389"/>
            <a:ext cx="152985" cy="144230"/>
            <a:chOff x="-3204864" y="2816087"/>
            <a:chExt cx="1413910" cy="1332993"/>
          </a:xfrm>
        </p:grpSpPr>
        <p:sp>
          <p:nvSpPr>
            <p:cNvPr id="967" name="Google Shape;967;g3ab98dd76e9_0_311"/>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968" name="Google Shape;968;g3ab98dd76e9_0_311"/>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969" name="Google Shape;969;g3ab98dd76e9_0_311"/>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970" name="Google Shape;970;g3ab98dd76e9_0_311"/>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971" name="Google Shape;971;g3ab98dd76e9_0_311"/>
          <p:cNvGrpSpPr/>
          <p:nvPr/>
        </p:nvGrpSpPr>
        <p:grpSpPr>
          <a:xfrm>
            <a:off x="11746584" y="108549"/>
            <a:ext cx="360688" cy="374038"/>
            <a:chOff x="-3204864" y="2816087"/>
            <a:chExt cx="1413910" cy="1332993"/>
          </a:xfrm>
        </p:grpSpPr>
        <p:sp>
          <p:nvSpPr>
            <p:cNvPr id="972" name="Google Shape;972;g3ab98dd76e9_0_311"/>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973" name="Google Shape;973;g3ab98dd76e9_0_311"/>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974" name="Google Shape;974;g3ab98dd76e9_0_311"/>
          <p:cNvGrpSpPr/>
          <p:nvPr/>
        </p:nvGrpSpPr>
        <p:grpSpPr>
          <a:xfrm>
            <a:off x="10953246" y="474024"/>
            <a:ext cx="152985" cy="144230"/>
            <a:chOff x="-3204864" y="2816087"/>
            <a:chExt cx="1413910" cy="1332993"/>
          </a:xfrm>
        </p:grpSpPr>
        <p:sp>
          <p:nvSpPr>
            <p:cNvPr id="975" name="Google Shape;975;g3ab98dd76e9_0_311"/>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976" name="Google Shape;976;g3ab98dd76e9_0_311"/>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977" name="Google Shape;977;g3ab98dd76e9_0_311"/>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978" name="Google Shape;978;g3ab98dd76e9_0_311"/>
          <p:cNvSpPr/>
          <p:nvPr/>
        </p:nvSpPr>
        <p:spPr>
          <a:xfrm>
            <a:off x="104119" y="3975508"/>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3. Leading KPIs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How do we notice that we have changed (something in) STAR?</a:t>
            </a:r>
            <a:endParaRPr b="0" i="1" sz="1000" u="none" cap="none" strike="noStrike">
              <a:solidFill>
                <a:schemeClr val="lt1"/>
              </a:solidFill>
              <a:latin typeface="Arial"/>
              <a:ea typeface="Arial"/>
              <a:cs typeface="Arial"/>
              <a:sym typeface="Arial"/>
            </a:endParaRPr>
          </a:p>
        </p:txBody>
      </p:sp>
      <p:graphicFrame>
        <p:nvGraphicFramePr>
          <p:cNvPr id="979" name="Google Shape;979;g3ab98dd76e9_0_311"/>
          <p:cNvGraphicFramePr/>
          <p:nvPr/>
        </p:nvGraphicFramePr>
        <p:xfrm>
          <a:off x="104119" y="4214295"/>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67"/>
                            </a:ext>
                          </a:extLst>
                        </a:rPr>
                        <a:t>Leading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Website clicks</a:t>
                      </a:r>
                      <a:r>
                        <a:rPr lang="en-US" sz="1000" u="none" cap="none" strike="noStrike">
                          <a:solidFill>
                            <a:schemeClr val="dk1"/>
                          </a:solidFill>
                          <a:extLst>
                            <a:ext uri="http://customooxmlschemas.google.com/">
                              <go:slidesCustomData xmlns:go="http://customooxmlschemas.google.com/" textRoundtripDataId="68"/>
                            </a:ext>
                          </a:extLst>
                        </a:rPr>
                        <a:t> on recruitment posts</a:t>
                      </a:r>
                      <a:r>
                        <a:rPr lang="en-US" sz="1000" u="none" cap="none" strike="noStrike">
                          <a:solidFill>
                            <a:schemeClr val="dk1"/>
                          </a:solidFill>
                        </a:rPr>
                        <a:t>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50</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Applications for interest drink</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15</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Amount of full time recruitment posts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000"/>
                        <a:buFont typeface="Arial"/>
                        <a:buNone/>
                      </a:pPr>
                      <a:r>
                        <a:rPr lang="en-US" sz="1000" u="none" cap="none" strike="noStrike">
                          <a:solidFill>
                            <a:schemeClr val="dk1"/>
                          </a:solidFill>
                        </a:rPr>
                        <a:t>10</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Amount of recruitment activities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000"/>
                        <a:buFont typeface="Arial"/>
                        <a:buNone/>
                      </a:pPr>
                      <a:r>
                        <a:rPr lang="en-US" sz="1000" u="none" cap="none" strike="noStrike">
                          <a:solidFill>
                            <a:schemeClr val="dk1"/>
                          </a:solidFill>
                        </a:rPr>
                        <a:t>9</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80" name="Google Shape;980;g3ab98dd76e9_0_311"/>
          <p:cNvSpPr/>
          <p:nvPr/>
        </p:nvSpPr>
        <p:spPr>
          <a:xfrm>
            <a:off x="83094" y="5696504"/>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4. Lagging KPI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What is the envisioned / end impact of the change?</a:t>
            </a:r>
            <a:endParaRPr b="0" i="0" sz="1400" u="none" cap="none" strike="noStrike">
              <a:solidFill>
                <a:srgbClr val="000000"/>
              </a:solidFill>
              <a:latin typeface="Arial"/>
              <a:ea typeface="Arial"/>
              <a:cs typeface="Arial"/>
              <a:sym typeface="Arial"/>
            </a:endParaRPr>
          </a:p>
        </p:txBody>
      </p:sp>
      <p:graphicFrame>
        <p:nvGraphicFramePr>
          <p:cNvPr id="981" name="Google Shape;981;g3ab98dd76e9_0_311"/>
          <p:cNvGraphicFramePr/>
          <p:nvPr/>
        </p:nvGraphicFramePr>
        <p:xfrm>
          <a:off x="83094" y="5935292"/>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Lagging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Board interest form applications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15</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Actual board applications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13</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82" name="Google Shape;982;g3ab98dd76e9_0_311"/>
          <p:cNvSpPr/>
          <p:nvPr/>
        </p:nvSpPr>
        <p:spPr>
          <a:xfrm>
            <a:off x="3728566" y="1329627"/>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83" name="Google Shape;983;g3ab98dd76e9_0_311"/>
          <p:cNvSpPr/>
          <p:nvPr/>
        </p:nvSpPr>
        <p:spPr>
          <a:xfrm>
            <a:off x="2694933" y="1329627"/>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84" name="Google Shape;984;g3ab98dd76e9_0_311"/>
          <p:cNvSpPr/>
          <p:nvPr/>
        </p:nvSpPr>
        <p:spPr>
          <a:xfrm>
            <a:off x="1661300" y="1329627"/>
            <a:ext cx="166800" cy="161700"/>
          </a:xfrm>
          <a:prstGeom prst="rect">
            <a:avLst/>
          </a:prstGeom>
          <a:solidFill>
            <a:srgbClr val="FFFFFF"/>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985" name="Google Shape;985;g3ab98dd76e9_0_311"/>
          <p:cNvSpPr/>
          <p:nvPr/>
        </p:nvSpPr>
        <p:spPr>
          <a:xfrm>
            <a:off x="4762198" y="1329627"/>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grpSp>
        <p:nvGrpSpPr>
          <p:cNvPr id="986" name="Google Shape;986;g3ab98dd76e9_0_311"/>
          <p:cNvGrpSpPr/>
          <p:nvPr/>
        </p:nvGrpSpPr>
        <p:grpSpPr>
          <a:xfrm>
            <a:off x="1946924" y="1282831"/>
            <a:ext cx="286200" cy="255393"/>
            <a:chOff x="2088345" y="1282831"/>
            <a:chExt cx="286200" cy="255393"/>
          </a:xfrm>
        </p:grpSpPr>
        <p:sp>
          <p:nvSpPr>
            <p:cNvPr id="987" name="Google Shape;987;g3ab98dd76e9_0_311"/>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988" name="Google Shape;988;g3ab98dd76e9_0_311"/>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989" name="Google Shape;989;g3ab98dd76e9_0_311"/>
          <p:cNvGrpSpPr/>
          <p:nvPr/>
        </p:nvGrpSpPr>
        <p:grpSpPr>
          <a:xfrm>
            <a:off x="2939391" y="1282831"/>
            <a:ext cx="286200" cy="255393"/>
            <a:chOff x="3062078" y="1282831"/>
            <a:chExt cx="286200" cy="255393"/>
          </a:xfrm>
        </p:grpSpPr>
        <p:sp>
          <p:nvSpPr>
            <p:cNvPr id="990" name="Google Shape;990;g3ab98dd76e9_0_311"/>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991" name="Google Shape;991;g3ab98dd76e9_0_311"/>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992" name="Google Shape;992;g3ab98dd76e9_0_311"/>
          <p:cNvGrpSpPr/>
          <p:nvPr/>
        </p:nvGrpSpPr>
        <p:grpSpPr>
          <a:xfrm>
            <a:off x="3998058" y="1282831"/>
            <a:ext cx="286200" cy="255393"/>
            <a:chOff x="4083248" y="1282831"/>
            <a:chExt cx="286200" cy="255393"/>
          </a:xfrm>
        </p:grpSpPr>
        <p:sp>
          <p:nvSpPr>
            <p:cNvPr id="993" name="Google Shape;993;g3ab98dd76e9_0_311"/>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994" name="Google Shape;994;g3ab98dd76e9_0_311"/>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995" name="Google Shape;995;g3ab98dd76e9_0_311"/>
          <p:cNvGrpSpPr/>
          <p:nvPr/>
        </p:nvGrpSpPr>
        <p:grpSpPr>
          <a:xfrm>
            <a:off x="5022656" y="1282831"/>
            <a:ext cx="286200" cy="255393"/>
            <a:chOff x="4837632" y="1282831"/>
            <a:chExt cx="286200" cy="255393"/>
          </a:xfrm>
        </p:grpSpPr>
        <p:sp>
          <p:nvSpPr>
            <p:cNvPr id="996" name="Google Shape;996;g3ab98dd76e9_0_311"/>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997" name="Google Shape;997;g3ab98dd76e9_0_311"/>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998" name="Google Shape;998;g3ab98dd76e9_0_311"/>
          <p:cNvSpPr txBox="1"/>
          <p:nvPr/>
        </p:nvSpPr>
        <p:spPr>
          <a:xfrm>
            <a:off x="1946924" y="1540336"/>
            <a:ext cx="51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999" name="Google Shape;999;g3ab98dd76e9_0_311"/>
          <p:cNvSpPr txBox="1"/>
          <p:nvPr/>
        </p:nvSpPr>
        <p:spPr>
          <a:xfrm>
            <a:off x="2939391" y="1540336"/>
            <a:ext cx="625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000" name="Google Shape;1000;g3ab98dd76e9_0_311"/>
          <p:cNvSpPr txBox="1"/>
          <p:nvPr/>
        </p:nvSpPr>
        <p:spPr>
          <a:xfrm>
            <a:off x="3998058" y="1540336"/>
            <a:ext cx="6957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001" name="Google Shape;1001;g3ab98dd76e9_0_311"/>
          <p:cNvSpPr txBox="1"/>
          <p:nvPr/>
        </p:nvSpPr>
        <p:spPr>
          <a:xfrm>
            <a:off x="5021994" y="1540336"/>
            <a:ext cx="5868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1002" name="Google Shape;1002;g3ab98dd76e9_0_311"/>
          <p:cNvSpPr txBox="1"/>
          <p:nvPr/>
        </p:nvSpPr>
        <p:spPr>
          <a:xfrm>
            <a:off x="110241" y="1215069"/>
            <a:ext cx="13080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1" i="0" lang="en-US" sz="1000" u="none" cap="none" strike="noStrike">
                <a:solidFill>
                  <a:srgbClr val="201B58"/>
                </a:solidFill>
                <a:latin typeface="Arial"/>
                <a:ea typeface="Arial"/>
                <a:cs typeface="Arial"/>
                <a:sym typeface="Arial"/>
              </a:rPr>
              <a:t>One-time investment:</a:t>
            </a:r>
            <a:endParaRPr b="0" i="0" sz="1400" u="none" cap="none" strike="noStrike">
              <a:solidFill>
                <a:srgbClr val="000000"/>
              </a:solidFill>
              <a:latin typeface="Arial"/>
              <a:ea typeface="Arial"/>
              <a:cs typeface="Arial"/>
              <a:sym typeface="Arial"/>
            </a:endParaRPr>
          </a:p>
        </p:txBody>
      </p:sp>
      <p:sp>
        <p:nvSpPr>
          <p:cNvPr id="1003" name="Google Shape;1003;g3ab98dd76e9_0_311"/>
          <p:cNvSpPr txBox="1"/>
          <p:nvPr/>
        </p:nvSpPr>
        <p:spPr>
          <a:xfrm>
            <a:off x="109380" y="1887500"/>
            <a:ext cx="84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1" i="0" lang="en-US" sz="1000" u="none" cap="none" strike="noStrike">
                <a:solidFill>
                  <a:srgbClr val="201B58"/>
                </a:solidFill>
                <a:latin typeface="Arial"/>
                <a:ea typeface="Arial"/>
                <a:cs typeface="Arial"/>
                <a:sym typeface="Arial"/>
              </a:rPr>
              <a:t>Annual costs:</a:t>
            </a:r>
            <a:endParaRPr b="0" i="0" sz="1400" u="none" cap="none" strike="noStrike">
              <a:solidFill>
                <a:srgbClr val="000000"/>
              </a:solidFill>
              <a:latin typeface="Arial"/>
              <a:ea typeface="Arial"/>
              <a:cs typeface="Arial"/>
              <a:sym typeface="Arial"/>
            </a:endParaRPr>
          </a:p>
        </p:txBody>
      </p:sp>
      <p:cxnSp>
        <p:nvCxnSpPr>
          <p:cNvPr id="1004" name="Google Shape;1004;g3ab98dd76e9_0_311"/>
          <p:cNvCxnSpPr/>
          <p:nvPr/>
        </p:nvCxnSpPr>
        <p:spPr>
          <a:xfrm>
            <a:off x="123767" y="1852147"/>
            <a:ext cx="5779800" cy="0"/>
          </a:xfrm>
          <a:prstGeom prst="straightConnector1">
            <a:avLst/>
          </a:prstGeom>
          <a:noFill/>
          <a:ln cap="flat" cmpd="sng" w="9525">
            <a:solidFill>
              <a:srgbClr val="201B58"/>
            </a:solidFill>
            <a:prstDash val="solid"/>
            <a:miter lim="800000"/>
            <a:headEnd len="sm" w="sm" type="none"/>
            <a:tailEnd len="sm" w="sm" type="none"/>
          </a:ln>
        </p:spPr>
      </p:cxnSp>
      <p:sp>
        <p:nvSpPr>
          <p:cNvPr id="1005" name="Google Shape;1005;g3ab98dd76e9_0_311"/>
          <p:cNvSpPr/>
          <p:nvPr/>
        </p:nvSpPr>
        <p:spPr>
          <a:xfrm>
            <a:off x="3728566" y="2065135"/>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1006" name="Google Shape;1006;g3ab98dd76e9_0_311"/>
          <p:cNvSpPr/>
          <p:nvPr/>
        </p:nvSpPr>
        <p:spPr>
          <a:xfrm>
            <a:off x="2694933" y="2065135"/>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1007" name="Google Shape;1007;g3ab98dd76e9_0_311"/>
          <p:cNvSpPr/>
          <p:nvPr/>
        </p:nvSpPr>
        <p:spPr>
          <a:xfrm>
            <a:off x="1661300" y="2065135"/>
            <a:ext cx="166800" cy="161700"/>
          </a:xfrm>
          <a:prstGeom prst="rect">
            <a:avLst/>
          </a:prstGeom>
          <a:solidFill>
            <a:schemeClr val="dk1"/>
          </a:solid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sp>
        <p:nvSpPr>
          <p:cNvPr id="1008" name="Google Shape;1008;g3ab98dd76e9_0_311"/>
          <p:cNvSpPr/>
          <p:nvPr/>
        </p:nvSpPr>
        <p:spPr>
          <a:xfrm>
            <a:off x="4762198" y="2065135"/>
            <a:ext cx="166800" cy="161700"/>
          </a:xfrm>
          <a:prstGeom prst="rect">
            <a:avLst/>
          </a:prstGeom>
          <a:noFill/>
          <a:ln cap="sq" cmpd="sng" w="12700">
            <a:solidFill>
              <a:srgbClr val="201B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201B58"/>
              </a:solidFill>
              <a:latin typeface="Verdana"/>
              <a:ea typeface="Verdana"/>
              <a:cs typeface="Verdana"/>
              <a:sym typeface="Verdana"/>
            </a:endParaRPr>
          </a:p>
        </p:txBody>
      </p:sp>
      <p:grpSp>
        <p:nvGrpSpPr>
          <p:cNvPr id="1009" name="Google Shape;1009;g3ab98dd76e9_0_311"/>
          <p:cNvGrpSpPr/>
          <p:nvPr/>
        </p:nvGrpSpPr>
        <p:grpSpPr>
          <a:xfrm>
            <a:off x="1946924" y="2018339"/>
            <a:ext cx="286200" cy="255393"/>
            <a:chOff x="2088345" y="1282831"/>
            <a:chExt cx="286200" cy="255393"/>
          </a:xfrm>
        </p:grpSpPr>
        <p:sp>
          <p:nvSpPr>
            <p:cNvPr id="1010" name="Google Shape;1010;g3ab98dd76e9_0_311"/>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1011" name="Google Shape;1011;g3ab98dd76e9_0_311"/>
            <p:cNvPicPr preferRelativeResize="0"/>
            <p:nvPr/>
          </p:nvPicPr>
          <p:blipFill rotWithShape="1">
            <a:blip r:embed="rId3">
              <a:alphaModFix/>
            </a:blip>
            <a:srcRect b="0" l="0" r="0" t="0"/>
            <a:stretch/>
          </p:blipFill>
          <p:spPr>
            <a:xfrm>
              <a:off x="2103823" y="1282831"/>
              <a:ext cx="255393" cy="255393"/>
            </a:xfrm>
            <a:prstGeom prst="rect">
              <a:avLst/>
            </a:prstGeom>
            <a:noFill/>
            <a:ln>
              <a:noFill/>
            </a:ln>
          </p:spPr>
        </p:pic>
      </p:grpSp>
      <p:grpSp>
        <p:nvGrpSpPr>
          <p:cNvPr id="1012" name="Google Shape;1012;g3ab98dd76e9_0_311"/>
          <p:cNvGrpSpPr/>
          <p:nvPr/>
        </p:nvGrpSpPr>
        <p:grpSpPr>
          <a:xfrm>
            <a:off x="2939391" y="2018339"/>
            <a:ext cx="286200" cy="255393"/>
            <a:chOff x="3062078" y="1282831"/>
            <a:chExt cx="286200" cy="255393"/>
          </a:xfrm>
        </p:grpSpPr>
        <p:sp>
          <p:nvSpPr>
            <p:cNvPr id="1013" name="Google Shape;1013;g3ab98dd76e9_0_311"/>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1014" name="Google Shape;1014;g3ab98dd76e9_0_311"/>
            <p:cNvPicPr preferRelativeResize="0"/>
            <p:nvPr/>
          </p:nvPicPr>
          <p:blipFill rotWithShape="1">
            <a:blip r:embed="rId3">
              <a:alphaModFix/>
            </a:blip>
            <a:srcRect b="0" l="0" r="0" t="0"/>
            <a:stretch/>
          </p:blipFill>
          <p:spPr>
            <a:xfrm>
              <a:off x="3077556" y="1282831"/>
              <a:ext cx="255393" cy="255393"/>
            </a:xfrm>
            <a:prstGeom prst="rect">
              <a:avLst/>
            </a:prstGeom>
            <a:noFill/>
            <a:ln>
              <a:noFill/>
            </a:ln>
          </p:spPr>
        </p:pic>
      </p:grpSp>
      <p:grpSp>
        <p:nvGrpSpPr>
          <p:cNvPr id="1015" name="Google Shape;1015;g3ab98dd76e9_0_311"/>
          <p:cNvGrpSpPr/>
          <p:nvPr/>
        </p:nvGrpSpPr>
        <p:grpSpPr>
          <a:xfrm>
            <a:off x="3998058" y="2018339"/>
            <a:ext cx="286200" cy="255393"/>
            <a:chOff x="4083248" y="1282831"/>
            <a:chExt cx="286200" cy="255393"/>
          </a:xfrm>
        </p:grpSpPr>
        <p:sp>
          <p:nvSpPr>
            <p:cNvPr id="1016" name="Google Shape;1016;g3ab98dd76e9_0_311"/>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1017" name="Google Shape;1017;g3ab98dd76e9_0_311"/>
            <p:cNvPicPr preferRelativeResize="0"/>
            <p:nvPr/>
          </p:nvPicPr>
          <p:blipFill rotWithShape="1">
            <a:blip r:embed="rId3">
              <a:alphaModFix/>
            </a:blip>
            <a:srcRect b="0" l="0" r="0" t="0"/>
            <a:stretch/>
          </p:blipFill>
          <p:spPr>
            <a:xfrm>
              <a:off x="4098725" y="1282831"/>
              <a:ext cx="255393" cy="255393"/>
            </a:xfrm>
            <a:prstGeom prst="rect">
              <a:avLst/>
            </a:prstGeom>
            <a:noFill/>
            <a:ln>
              <a:noFill/>
            </a:ln>
          </p:spPr>
        </p:pic>
      </p:grpSp>
      <p:grpSp>
        <p:nvGrpSpPr>
          <p:cNvPr id="1018" name="Google Shape;1018;g3ab98dd76e9_0_311"/>
          <p:cNvGrpSpPr/>
          <p:nvPr/>
        </p:nvGrpSpPr>
        <p:grpSpPr>
          <a:xfrm>
            <a:off x="5022656" y="2018339"/>
            <a:ext cx="286200" cy="255393"/>
            <a:chOff x="4837632" y="1282831"/>
            <a:chExt cx="286200" cy="255393"/>
          </a:xfrm>
        </p:grpSpPr>
        <p:sp>
          <p:nvSpPr>
            <p:cNvPr id="1019" name="Google Shape;1019;g3ab98dd76e9_0_311"/>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rgbClr val="201B58"/>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1020" name="Google Shape;1020;g3ab98dd76e9_0_311"/>
            <p:cNvPicPr preferRelativeResize="0"/>
            <p:nvPr/>
          </p:nvPicPr>
          <p:blipFill rotWithShape="1">
            <a:blip r:embed="rId3">
              <a:alphaModFix/>
            </a:blip>
            <a:srcRect b="0" l="0" r="0" t="0"/>
            <a:stretch/>
          </p:blipFill>
          <p:spPr>
            <a:xfrm>
              <a:off x="4837632" y="1282831"/>
              <a:ext cx="255393" cy="255393"/>
            </a:xfrm>
            <a:prstGeom prst="rect">
              <a:avLst/>
            </a:prstGeom>
            <a:noFill/>
            <a:ln>
              <a:noFill/>
            </a:ln>
          </p:spPr>
        </p:pic>
      </p:grpSp>
      <p:sp>
        <p:nvSpPr>
          <p:cNvPr id="1021" name="Google Shape;1021;g3ab98dd76e9_0_311"/>
          <p:cNvSpPr txBox="1"/>
          <p:nvPr/>
        </p:nvSpPr>
        <p:spPr>
          <a:xfrm>
            <a:off x="1946924" y="2275844"/>
            <a:ext cx="5163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1022" name="Google Shape;1022;g3ab98dd76e9_0_311"/>
          <p:cNvSpPr txBox="1"/>
          <p:nvPr/>
        </p:nvSpPr>
        <p:spPr>
          <a:xfrm>
            <a:off x="2939391" y="2275844"/>
            <a:ext cx="625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023" name="Google Shape;1023;g3ab98dd76e9_0_311"/>
          <p:cNvSpPr txBox="1"/>
          <p:nvPr/>
        </p:nvSpPr>
        <p:spPr>
          <a:xfrm>
            <a:off x="3998058" y="2275844"/>
            <a:ext cx="6957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024" name="Google Shape;1024;g3ab98dd76e9_0_311"/>
          <p:cNvSpPr txBox="1"/>
          <p:nvPr/>
        </p:nvSpPr>
        <p:spPr>
          <a:xfrm>
            <a:off x="5021994" y="2275844"/>
            <a:ext cx="5868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300"/>
              </a:spcBef>
              <a:spcAft>
                <a:spcPts val="300"/>
              </a:spcAft>
              <a:buClr>
                <a:srgbClr val="6ECBFF"/>
              </a:buClr>
              <a:buSzPts val="2400"/>
              <a:buFont typeface="Quattrocento Sans"/>
              <a:buChar char="​"/>
            </a:pPr>
            <a:r>
              <a:rPr b="0" i="0" lang="en-US" sz="1000" u="none" cap="none" strike="noStrike">
                <a:solidFill>
                  <a:srgbClr val="201B58"/>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g3ab98dd76e9_0_393"/>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030" name="Google Shape;1030;g3ab98dd76e9_0_393"/>
          <p:cNvSpPr/>
          <p:nvPr/>
        </p:nvSpPr>
        <p:spPr>
          <a:xfrm>
            <a:off x="104119" y="988986"/>
            <a:ext cx="59544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Milestone plan</a:t>
            </a:r>
            <a:endParaRPr b="0" i="0" sz="1400" u="none" cap="none" strike="noStrike">
              <a:solidFill>
                <a:srgbClr val="000000"/>
              </a:solidFill>
              <a:latin typeface="Arial"/>
              <a:ea typeface="Arial"/>
              <a:cs typeface="Arial"/>
              <a:sym typeface="Arial"/>
            </a:endParaRPr>
          </a:p>
        </p:txBody>
      </p:sp>
      <p:sp>
        <p:nvSpPr>
          <p:cNvPr id="1031" name="Google Shape;1031;g3ab98dd76e9_0_393"/>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1032" name="Google Shape;1032;g3ab98dd76e9_0_393"/>
          <p:cNvSpPr/>
          <p:nvPr/>
        </p:nvSpPr>
        <p:spPr>
          <a:xfrm>
            <a:off x="6133483" y="1943116"/>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Critical success factors and conditions that must be met to make Value Driver successful</a:t>
            </a:r>
            <a:r>
              <a:rPr b="1" baseline="30000" i="0" lang="en-US" sz="1000" u="none" cap="none" strike="noStrike">
                <a:solidFill>
                  <a:srgbClr val="FFFFFF"/>
                </a:solidFill>
                <a:latin typeface="Arial"/>
                <a:ea typeface="Arial"/>
                <a:cs typeface="Arial"/>
                <a:sym typeface="Arial"/>
              </a:rPr>
              <a:t>1</a:t>
            </a:r>
            <a:r>
              <a:rPr b="1" i="0" lang="en-US" sz="10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33" name="Google Shape;1033;g3ab98dd76e9_0_393"/>
          <p:cNvSpPr/>
          <p:nvPr/>
        </p:nvSpPr>
        <p:spPr>
          <a:xfrm>
            <a:off x="6133483" y="2177721"/>
            <a:ext cx="5979300" cy="688800"/>
          </a:xfrm>
          <a:prstGeom prst="roundRect">
            <a:avLst>
              <a:gd fmla="val 3465"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Make sure the person from next years successfully hands it over the next year board</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1034" name="Google Shape;1034;g3ab98dd76e9_0_393"/>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035" name="Google Shape;1035;g3ab98dd76e9_0_393"/>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036" name="Google Shape;1036;g3ab98dd76e9_0_393"/>
          <p:cNvSpPr/>
          <p:nvPr/>
        </p:nvSpPr>
        <p:spPr>
          <a:xfrm>
            <a:off x="6133483" y="988887"/>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Concrete solutions and definition of done</a:t>
            </a:r>
            <a:endParaRPr b="0" i="0" sz="1400" u="none" cap="none" strike="noStrike">
              <a:solidFill>
                <a:srgbClr val="000000"/>
              </a:solidFill>
              <a:latin typeface="Arial"/>
              <a:ea typeface="Arial"/>
              <a:cs typeface="Arial"/>
              <a:sym typeface="Arial"/>
            </a:endParaRPr>
          </a:p>
        </p:txBody>
      </p:sp>
      <p:sp>
        <p:nvSpPr>
          <p:cNvPr id="1037" name="Google Shape;1037;g3ab98dd76e9_0_393"/>
          <p:cNvSpPr/>
          <p:nvPr/>
        </p:nvSpPr>
        <p:spPr>
          <a:xfrm>
            <a:off x="6133483" y="1223492"/>
            <a:ext cx="5979300" cy="688800"/>
          </a:xfrm>
          <a:prstGeom prst="roundRect">
            <a:avLst>
              <a:gd fmla="val 2512"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Assigning full-time recruitment to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69"/>
                  </a:ext>
                </a:extLst>
              </a:rPr>
              <a:t>a specific board member’s role (brand manager or secretary).</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Make sure there is gonna be put focus on full time recruitment within this function.</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Having a plan ready, timeline when to do what regarding full time recruitment.</a:t>
            </a:r>
            <a:endParaRPr b="0" i="0" sz="1000" u="none" cap="none" strike="noStrike">
              <a:solidFill>
                <a:schemeClr val="dk1"/>
              </a:solidFill>
              <a:latin typeface="Arial"/>
              <a:ea typeface="Arial"/>
              <a:cs typeface="Arial"/>
              <a:sym typeface="Arial"/>
            </a:endParaRPr>
          </a:p>
        </p:txBody>
      </p:sp>
      <p:sp>
        <p:nvSpPr>
          <p:cNvPr id="1038" name="Google Shape;1038;g3ab98dd76e9_0_393"/>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3: </a:t>
            </a:r>
            <a:r>
              <a:rPr b="0" i="0" lang="en-US" sz="1200" u="none" cap="none" strike="noStrike">
                <a:solidFill>
                  <a:schemeClr val="dk1"/>
                </a:solidFill>
                <a:latin typeface="Arial"/>
                <a:ea typeface="Arial"/>
                <a:cs typeface="Arial"/>
                <a:sym typeface="Arial"/>
              </a:rPr>
              <a:t>Improving effectiveness of the fulltime recruitment process by optimizing and integrating its responsibilities into one of the board functions</a:t>
            </a:r>
            <a:endParaRPr b="0" i="0" sz="1400" u="none" cap="none" strike="noStrike">
              <a:solidFill>
                <a:srgbClr val="000000"/>
              </a:solidFill>
              <a:latin typeface="Arial"/>
              <a:ea typeface="Arial"/>
              <a:cs typeface="Arial"/>
              <a:sym typeface="Arial"/>
            </a:endParaRPr>
          </a:p>
        </p:txBody>
      </p:sp>
      <p:sp>
        <p:nvSpPr>
          <p:cNvPr id="1039" name="Google Shape;1039;g3ab98dd76e9_0_393"/>
          <p:cNvSpPr/>
          <p:nvPr/>
        </p:nvSpPr>
        <p:spPr>
          <a:xfrm>
            <a:off x="84077" y="125557"/>
            <a:ext cx="26205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1040" name="Google Shape;1040;g3ab98dd76e9_0_393"/>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1041" name="Google Shape;1041;g3ab98dd76e9_0_393"/>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042" name="Google Shape;1042;g3ab98dd76e9_0_393"/>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1043" name="Google Shape;1043;g3ab98dd76e9_0_393"/>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sp>
        <p:nvSpPr>
          <p:cNvPr id="1044" name="Google Shape;1044;g3ab98dd76e9_0_393"/>
          <p:cNvSpPr/>
          <p:nvPr/>
        </p:nvSpPr>
        <p:spPr>
          <a:xfrm>
            <a:off x="6121548" y="3051454"/>
            <a:ext cx="5979300" cy="820800"/>
          </a:xfrm>
          <a:prstGeom prst="roundRect">
            <a:avLst>
              <a:gd fmla="val 100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External factors: People not wanting to apply for Brand or Secretary with the additional HR/ Full Time recruitment  function</a:t>
            </a:r>
            <a:endParaRPr b="0" i="0" sz="1000" u="none" cap="none" strike="noStrike">
              <a:solidFill>
                <a:schemeClr val="dk1"/>
              </a:solidFill>
              <a:latin typeface="Arial"/>
              <a:ea typeface="Arial"/>
              <a:cs typeface="Arial"/>
              <a:sym typeface="Arial"/>
            </a:endParaRPr>
          </a:p>
          <a:p>
            <a:pPr indent="0" lvl="0" marL="6350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Internal factors: Not integrating it in the function enough, there being too little focus for FT recruitment / HR</a:t>
            </a:r>
            <a:endParaRPr b="0" i="0" sz="1000" u="none" cap="none" strike="noStrike">
              <a:solidFill>
                <a:schemeClr val="dk1"/>
              </a:solidFill>
              <a:latin typeface="Arial"/>
              <a:ea typeface="Arial"/>
              <a:cs typeface="Arial"/>
              <a:sym typeface="Arial"/>
            </a:endParaRPr>
          </a:p>
        </p:txBody>
      </p:sp>
      <p:sp>
        <p:nvSpPr>
          <p:cNvPr id="1045" name="Google Shape;1045;g3ab98dd76e9_0_393"/>
          <p:cNvSpPr/>
          <p:nvPr/>
        </p:nvSpPr>
        <p:spPr>
          <a:xfrm>
            <a:off x="6133483" y="2897345"/>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Key risks in execution and foreseen difficulties when implementing the solutions</a:t>
            </a:r>
            <a:endParaRPr b="0" i="0" sz="1400" u="none" cap="none" strike="noStrike">
              <a:solidFill>
                <a:srgbClr val="000000"/>
              </a:solidFill>
              <a:latin typeface="Arial"/>
              <a:ea typeface="Arial"/>
              <a:cs typeface="Arial"/>
              <a:sym typeface="Arial"/>
            </a:endParaRPr>
          </a:p>
        </p:txBody>
      </p:sp>
      <p:sp>
        <p:nvSpPr>
          <p:cNvPr id="1046" name="Google Shape;1046;g3ab98dd76e9_0_393"/>
          <p:cNvSpPr/>
          <p:nvPr/>
        </p:nvSpPr>
        <p:spPr>
          <a:xfrm>
            <a:off x="6133483" y="3851574"/>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Dependencies</a:t>
            </a:r>
            <a:endParaRPr b="0" i="0" sz="1400" u="none" cap="none" strike="noStrike">
              <a:solidFill>
                <a:srgbClr val="000000"/>
              </a:solidFill>
              <a:latin typeface="Arial"/>
              <a:ea typeface="Arial"/>
              <a:cs typeface="Arial"/>
              <a:sym typeface="Arial"/>
            </a:endParaRPr>
          </a:p>
        </p:txBody>
      </p:sp>
      <p:sp>
        <p:nvSpPr>
          <p:cNvPr id="1047" name="Google Shape;1047;g3ab98dd76e9_0_393"/>
          <p:cNvSpPr/>
          <p:nvPr/>
        </p:nvSpPr>
        <p:spPr>
          <a:xfrm>
            <a:off x="6133483" y="4086179"/>
            <a:ext cx="5979300" cy="688800"/>
          </a:xfrm>
          <a:prstGeom prst="roundRect">
            <a:avLst>
              <a:gd fmla="val 92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Input from ol</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0"/>
                  </a:ext>
                </a:extLst>
              </a:rPr>
              <a:t>d brand managers, secretaries</a:t>
            </a:r>
            <a:r>
              <a:rPr b="0" i="0" lang="en-US" sz="1000" u="none" cap="none" strike="noStrike">
                <a:solidFill>
                  <a:schemeClr val="dk1"/>
                </a:solidFill>
                <a:latin typeface="Arial"/>
                <a:ea typeface="Arial"/>
                <a:cs typeface="Arial"/>
                <a:sym typeface="Arial"/>
              </a:rPr>
              <a:t> and old board members that did the recruitment module last years  </a:t>
            </a:r>
            <a:endParaRPr b="0" i="0" sz="1000" u="none" cap="none" strike="noStrike">
              <a:solidFill>
                <a:schemeClr val="dk1"/>
              </a:solidFill>
              <a:latin typeface="Arial"/>
              <a:ea typeface="Arial"/>
              <a:cs typeface="Arial"/>
              <a:sym typeface="Arial"/>
            </a:endParaRPr>
          </a:p>
        </p:txBody>
      </p:sp>
      <p:graphicFrame>
        <p:nvGraphicFramePr>
          <p:cNvPr id="1048" name="Google Shape;1048;g3ab98dd76e9_0_393"/>
          <p:cNvGraphicFramePr/>
          <p:nvPr/>
        </p:nvGraphicFramePr>
        <p:xfrm>
          <a:off x="104119" y="962326"/>
          <a:ext cx="3000000" cy="3000000"/>
        </p:xfrm>
        <a:graphic>
          <a:graphicData uri="http://schemas.openxmlformats.org/drawingml/2006/table">
            <a:tbl>
              <a:tblPr>
                <a:noFill/>
                <a:tableStyleId>{11685DE8-C0B9-4516-91CA-B60ADC38C828}</a:tableStyleId>
              </a:tblPr>
              <a:tblGrid>
                <a:gridCol w="314800"/>
                <a:gridCol w="3602675"/>
                <a:gridCol w="1032100"/>
                <a:gridCol w="1004825"/>
              </a:tblGrid>
              <a:tr h="2996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69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t>Call 5 old brand managers to pitch the idea and find out what they think. What do they see as the risks and opportunities?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Vivian</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149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Call 5 old secretaries to pitch the idea and find out what they think. What do they see as the risks and opportunities?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Floris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996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Gathering information on full time recruitment, developing</a:t>
                      </a:r>
                      <a:r>
                        <a:rPr lang="en-US" sz="1000" u="none" cap="none" strike="noStrike">
                          <a:extLst>
                            <a:ext uri="http://customooxmlschemas.google.com/">
                              <go:slidesCustomData xmlns:go="http://customooxmlschemas.google.com/" textRoundtripDataId="71"/>
                            </a:ext>
                          </a:extLst>
                        </a:rPr>
                        <a:t> a year-round recruitment strategy</a:t>
                      </a:r>
                      <a:r>
                        <a:rPr lang="en-US" sz="1000" u="none" cap="none" strike="noStrike"/>
                        <a:t> and making a timeline for it.</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Chay</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996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an overview of what the timeline/peak periods are of the Secretary and Brand Manager</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Floris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996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Comparing the peak periods and tasks of secretary with that of full time recruitment and the HR tasks.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Floris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21-02-2026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301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Make a report on all the findings. Get an overview and assess the opportunities.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Vivian</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301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7</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extLst>
                            <a:ext uri="http://customooxmlschemas.google.com/">
                              <go:slidesCustomData xmlns:go="http://customooxmlschemas.google.com/" textRoundtripDataId="72"/>
                            </a:ext>
                          </a:extLst>
                        </a:rPr>
                        <a:t>Decide which function can best take on the Full Time recruitment and HR module, and if it’s feasible to combine both. Perhaps the focus should just be on full-time recruitment.</a:t>
                      </a:r>
                      <a:r>
                        <a:rPr lang="en-US" sz="1000" u="none" cap="none" strike="noStrike"/>
                        <a:t> Decide first in board meeting and then in SB meeting.</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Chay</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28-03-2026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6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Setting up an up to date white book, and making sure that the recruitment timeline/strategy is in coherence with the designated function’s timeline.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Floris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09-05-2026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786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Set up a plan for the onboarding period. Connect the people that have to explain the different tasks: full-time recruitment, HR, and Brand Manager.</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Vivian</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09-05-2026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6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6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20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20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20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205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sz="15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049" name="Google Shape;1049;g3ab98dd76e9_0_393"/>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050" name="Google Shape;1050;g3ab98dd76e9_0_393"/>
          <p:cNvGrpSpPr/>
          <p:nvPr/>
        </p:nvGrpSpPr>
        <p:grpSpPr>
          <a:xfrm>
            <a:off x="10952252" y="306660"/>
            <a:ext cx="152985" cy="144230"/>
            <a:chOff x="-3204864" y="2816087"/>
            <a:chExt cx="1413910" cy="1332993"/>
          </a:xfrm>
        </p:grpSpPr>
        <p:sp>
          <p:nvSpPr>
            <p:cNvPr id="1051" name="Google Shape;1051;g3ab98dd76e9_0_393"/>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052" name="Google Shape;1052;g3ab98dd76e9_0_393"/>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053" name="Google Shape;1053;g3ab98dd76e9_0_393"/>
          <p:cNvGrpSpPr/>
          <p:nvPr/>
        </p:nvGrpSpPr>
        <p:grpSpPr>
          <a:xfrm>
            <a:off x="10952252" y="641389"/>
            <a:ext cx="152985" cy="144230"/>
            <a:chOff x="-3204864" y="2816087"/>
            <a:chExt cx="1413910" cy="1332993"/>
          </a:xfrm>
        </p:grpSpPr>
        <p:sp>
          <p:nvSpPr>
            <p:cNvPr id="1054" name="Google Shape;1054;g3ab98dd76e9_0_393"/>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055" name="Google Shape;1055;g3ab98dd76e9_0_393"/>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056" name="Google Shape;1056;g3ab98dd76e9_0_393"/>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057" name="Google Shape;1057;g3ab98dd76e9_0_393"/>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058" name="Google Shape;1058;g3ab98dd76e9_0_393"/>
          <p:cNvGrpSpPr/>
          <p:nvPr/>
        </p:nvGrpSpPr>
        <p:grpSpPr>
          <a:xfrm>
            <a:off x="11746584" y="108549"/>
            <a:ext cx="360688" cy="374038"/>
            <a:chOff x="-3204864" y="2816087"/>
            <a:chExt cx="1413910" cy="1332993"/>
          </a:xfrm>
        </p:grpSpPr>
        <p:sp>
          <p:nvSpPr>
            <p:cNvPr id="1059" name="Google Shape;1059;g3ab98dd76e9_0_393"/>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88888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060" name="Google Shape;1060;g3ab98dd76e9_0_393"/>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88888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061" name="Google Shape;1061;g3ab98dd76e9_0_393"/>
          <p:cNvGrpSpPr/>
          <p:nvPr/>
        </p:nvGrpSpPr>
        <p:grpSpPr>
          <a:xfrm>
            <a:off x="10953246" y="474024"/>
            <a:ext cx="152985" cy="144230"/>
            <a:chOff x="-3204864" y="2816087"/>
            <a:chExt cx="1413910" cy="1332993"/>
          </a:xfrm>
        </p:grpSpPr>
        <p:sp>
          <p:nvSpPr>
            <p:cNvPr id="1062" name="Google Shape;1062;g3ab98dd76e9_0_393"/>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063" name="Google Shape;1063;g3ab98dd76e9_0_393"/>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064" name="Google Shape;1064;g3ab98dd76e9_0_393"/>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065" name="Google Shape;1065;g3ab98dd76e9_0_393"/>
          <p:cNvSpPr/>
          <p:nvPr/>
        </p:nvSpPr>
        <p:spPr>
          <a:xfrm>
            <a:off x="6133483" y="4805805"/>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Key internal and external stakeholders affected and to be considered:</a:t>
            </a:r>
            <a:endParaRPr b="0" i="0" sz="1400" u="none" cap="none" strike="noStrike">
              <a:solidFill>
                <a:srgbClr val="000000"/>
              </a:solidFill>
              <a:latin typeface="Arial"/>
              <a:ea typeface="Arial"/>
              <a:cs typeface="Arial"/>
              <a:sym typeface="Arial"/>
            </a:endParaRPr>
          </a:p>
        </p:txBody>
      </p:sp>
      <p:graphicFrame>
        <p:nvGraphicFramePr>
          <p:cNvPr id="1066" name="Google Shape;1066;g3ab98dd76e9_0_393"/>
          <p:cNvGraphicFramePr/>
          <p:nvPr/>
        </p:nvGraphicFramePr>
        <p:xfrm>
          <a:off x="6133483" y="5073443"/>
          <a:ext cx="3000000" cy="3000000"/>
        </p:xfrm>
        <a:graphic>
          <a:graphicData uri="http://schemas.openxmlformats.org/drawingml/2006/table">
            <a:tbl>
              <a:tblPr>
                <a:noFill/>
                <a:tableStyleId>{C5731C0F-C688-4FB1-88AB-C4D54DDAFE16}</a:tableStyleId>
              </a:tblPr>
              <a:tblGrid>
                <a:gridCol w="1856150"/>
                <a:gridCol w="4123000"/>
              </a:tblGrid>
              <a:tr h="1849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Stakeholder</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Involvement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STAR 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Finding the right successors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RSM students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Taking the opportunity of doing  a board year</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SMW committee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Finding the right successors</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ERB</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Finding the right successors</a:t>
                      </a:r>
                      <a:endParaRPr sz="1000" u="none" cap="none" strike="noStrike">
                        <a:solidFill>
                          <a:schemeClr val="dk1"/>
                        </a:solidFill>
                      </a:endParaRPr>
                    </a:p>
                    <a:p>
                      <a:pPr indent="0" lvl="0" marL="0" marR="0" rtl="0" algn="r">
                        <a:lnSpc>
                          <a:spcPct val="100000"/>
                        </a:lnSpc>
                        <a:spcBef>
                          <a:spcPts val="0"/>
                        </a:spcBef>
                        <a:spcAft>
                          <a:spcPts val="0"/>
                        </a:spcAft>
                        <a:buClr>
                          <a:srgbClr val="000000"/>
                        </a:buClr>
                        <a:buSzPts val="1000"/>
                        <a:buFont typeface="Arial"/>
                        <a:buNone/>
                      </a:pPr>
                      <a:r>
                        <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g3ab98dd76e9_0_434"/>
          <p:cNvSpPr txBox="1"/>
          <p:nvPr>
            <p:ph idx="12" type="sldNum"/>
          </p:nvPr>
        </p:nvSpPr>
        <p:spPr>
          <a:xfrm>
            <a:off x="11255722" y="650318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072" name="Google Shape;1072;g3ab98dd76e9_0_434"/>
          <p:cNvSpPr/>
          <p:nvPr/>
        </p:nvSpPr>
        <p:spPr>
          <a:xfrm>
            <a:off x="6153418" y="986202"/>
            <a:ext cx="5917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Hard / committed deadlines relevant to the Value Driver </a:t>
            </a:r>
            <a:endParaRPr b="0" i="0" sz="1400" u="none" cap="none" strike="noStrike">
              <a:solidFill>
                <a:srgbClr val="000000"/>
              </a:solidFill>
              <a:latin typeface="Arial"/>
              <a:ea typeface="Arial"/>
              <a:cs typeface="Arial"/>
              <a:sym typeface="Arial"/>
            </a:endParaRPr>
          </a:p>
        </p:txBody>
      </p:sp>
      <p:sp>
        <p:nvSpPr>
          <p:cNvPr id="1073" name="Google Shape;1073;g3ab98dd76e9_0_434"/>
          <p:cNvSpPr/>
          <p:nvPr/>
        </p:nvSpPr>
        <p:spPr>
          <a:xfrm>
            <a:off x="79576" y="986202"/>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Context – Why? </a:t>
            </a:r>
            <a:r>
              <a:rPr b="0" i="0" lang="en-US" sz="1000" u="none" cap="none" strike="noStrike">
                <a:solidFill>
                  <a:srgbClr val="FFFFFF"/>
                </a:solidFill>
                <a:latin typeface="Arial"/>
                <a:ea typeface="Arial"/>
                <a:cs typeface="Arial"/>
                <a:sym typeface="Arial"/>
              </a:rPr>
              <a:t>(what is the reason to start this Value Driver? (i.e., problem, opportunity, trigger)</a:t>
            </a:r>
            <a:endParaRPr b="0" baseline="30000" i="0" sz="1000" u="none" cap="none" strike="noStrike">
              <a:solidFill>
                <a:srgbClr val="FFFFFF"/>
              </a:solidFill>
              <a:latin typeface="Arial"/>
              <a:ea typeface="Arial"/>
              <a:cs typeface="Arial"/>
              <a:sym typeface="Arial"/>
            </a:endParaRPr>
          </a:p>
        </p:txBody>
      </p:sp>
      <p:sp>
        <p:nvSpPr>
          <p:cNvPr id="1074" name="Google Shape;1074;g3ab98dd76e9_0_434"/>
          <p:cNvSpPr/>
          <p:nvPr/>
        </p:nvSpPr>
        <p:spPr>
          <a:xfrm>
            <a:off x="79576" y="1202013"/>
            <a:ext cx="5954400" cy="22461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RSM students face challenges with mastering difficult courses, preparing for exams, and completing their theses, leading to a strong demand for additional academic support to these matters. While STAR currently facilitates academic benefits primarily through summary</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3"/>
                  </a:ext>
                </a:extLst>
              </a:rPr>
              <a:t> discounts</a:t>
            </a:r>
            <a:r>
              <a:rPr b="0" i="0" lang="en-US" sz="1000" u="none" cap="none" strike="noStrike">
                <a:solidFill>
                  <a:schemeClr val="dk1"/>
                </a:solidFill>
                <a:latin typeface="Arial"/>
                <a:ea typeface="Arial"/>
                <a:cs typeface="Arial"/>
                <a:sym typeface="Arial"/>
              </a:rPr>
              <a:t>, we recognise our potential to serve as a central hub that supports students’ academic journeys. As the official study association of RSM, STAR is uniquely positioned to offer accessible and high-quality support, ensuring students can thrive academically. Furthermore,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4"/>
                  </a:ext>
                </a:extLst>
              </a:rPr>
              <a:t>the fact that other companies and associations are already beginning to respond to this need</a:t>
            </a:r>
            <a:r>
              <a:rPr b="0" i="0" lang="en-US" sz="1000" u="none" cap="none" strike="noStrike">
                <a:solidFill>
                  <a:schemeClr val="dk1"/>
                </a:solidFill>
                <a:latin typeface="Arial"/>
                <a:ea typeface="Arial"/>
                <a:cs typeface="Arial"/>
                <a:sym typeface="Arial"/>
              </a:rPr>
              <a:t> emphasises the opportunity for STAR to take a proactive and central role in academic support.</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075" name="Google Shape;1075;g3ab98dd76e9_0_434"/>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Definition</a:t>
            </a:r>
            <a:endParaRPr b="0" i="0" sz="1400" u="none" cap="none" strike="noStrike">
              <a:solidFill>
                <a:srgbClr val="000000"/>
              </a:solidFill>
              <a:latin typeface="Arial"/>
              <a:ea typeface="Arial"/>
              <a:cs typeface="Arial"/>
              <a:sym typeface="Arial"/>
            </a:endParaRPr>
          </a:p>
        </p:txBody>
      </p:sp>
      <p:sp>
        <p:nvSpPr>
          <p:cNvPr id="1076" name="Google Shape;1076;g3ab98dd76e9_0_434"/>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077" name="Google Shape;1077;g3ab98dd76e9_0_434"/>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1078" name="Google Shape;1078;g3ab98dd76e9_0_434"/>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1079" name="Google Shape;1079;g3ab98dd76e9_0_434"/>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L1</a:t>
            </a:r>
            <a:endParaRPr b="1" i="0" sz="1400" u="none" cap="none" strike="noStrike">
              <a:solidFill>
                <a:schemeClr val="lt1"/>
              </a:solidFill>
              <a:latin typeface="Arial"/>
              <a:ea typeface="Arial"/>
              <a:cs typeface="Arial"/>
              <a:sym typeface="Arial"/>
            </a:endParaRPr>
          </a:p>
        </p:txBody>
      </p:sp>
      <p:sp>
        <p:nvSpPr>
          <p:cNvPr id="1080" name="Google Shape;1080;g3ab98dd76e9_0_434"/>
          <p:cNvSpPr/>
          <p:nvPr/>
        </p:nvSpPr>
        <p:spPr>
          <a:xfrm>
            <a:off x="6153418" y="2724561"/>
            <a:ext cx="2965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In scope of Value Driver</a:t>
            </a:r>
            <a:endParaRPr b="0" i="0" sz="1400" u="none" cap="none" strike="noStrike">
              <a:solidFill>
                <a:srgbClr val="000000"/>
              </a:solidFill>
              <a:latin typeface="Arial"/>
              <a:ea typeface="Arial"/>
              <a:cs typeface="Arial"/>
              <a:sym typeface="Arial"/>
            </a:endParaRPr>
          </a:p>
        </p:txBody>
      </p:sp>
      <p:sp>
        <p:nvSpPr>
          <p:cNvPr id="1081" name="Google Shape;1081;g3ab98dd76e9_0_434"/>
          <p:cNvSpPr/>
          <p:nvPr/>
        </p:nvSpPr>
        <p:spPr>
          <a:xfrm>
            <a:off x="6153425" y="2942026"/>
            <a:ext cx="2965200" cy="10047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Study Support &amp; Academic Assistance</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Learning Materials &amp; knowledge sharing</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Skills &amp; Professional Development</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5"/>
                  </a:ext>
                </a:extLst>
              </a:rPr>
              <a:t>Improving the white book of the academic committee so the expanded offerings is also part of the committee</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082" name="Google Shape;1082;g3ab98dd76e9_0_434"/>
          <p:cNvSpPr/>
          <p:nvPr/>
        </p:nvSpPr>
        <p:spPr>
          <a:xfrm>
            <a:off x="9220200" y="2942018"/>
            <a:ext cx="28503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International &amp; Experience-Based Academic Projects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Platforms &amp; Digital Ecosystems for Study</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083" name="Google Shape;1083;g3ab98dd76e9_0_434"/>
          <p:cNvSpPr/>
          <p:nvPr/>
        </p:nvSpPr>
        <p:spPr>
          <a:xfrm>
            <a:off x="9220200" y="2724561"/>
            <a:ext cx="2850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Out of scope of Value Driver</a:t>
            </a:r>
            <a:endParaRPr b="0" i="0" sz="1400" u="none" cap="none" strike="noStrike">
              <a:solidFill>
                <a:srgbClr val="000000"/>
              </a:solidFill>
              <a:latin typeface="Arial"/>
              <a:ea typeface="Arial"/>
              <a:cs typeface="Arial"/>
              <a:sym typeface="Arial"/>
            </a:endParaRPr>
          </a:p>
        </p:txBody>
      </p:sp>
      <p:sp>
        <p:nvSpPr>
          <p:cNvPr id="1084" name="Google Shape;1084;g3ab98dd76e9_0_434"/>
          <p:cNvSpPr/>
          <p:nvPr/>
        </p:nvSpPr>
        <p:spPr>
          <a:xfrm>
            <a:off x="79576"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Value Driver objectives to be achieved for the Value Driver to be considered successful</a:t>
            </a:r>
            <a:r>
              <a:rPr b="1" baseline="30000" i="0" lang="en-US" sz="1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1085" name="Google Shape;1085;g3ab98dd76e9_0_434"/>
          <p:cNvSpPr/>
          <p:nvPr/>
        </p:nvSpPr>
        <p:spPr>
          <a:xfrm>
            <a:off x="6158024" y="3946644"/>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6. Strategic focus</a:t>
            </a:r>
            <a:endParaRPr b="1" baseline="30000" i="0" sz="1000" u="none" cap="none" strike="noStrike">
              <a:solidFill>
                <a:srgbClr val="FFFFFF"/>
              </a:solidFill>
              <a:latin typeface="Arial"/>
              <a:ea typeface="Arial"/>
              <a:cs typeface="Arial"/>
              <a:sym typeface="Arial"/>
            </a:endParaRPr>
          </a:p>
        </p:txBody>
      </p:sp>
      <p:sp>
        <p:nvSpPr>
          <p:cNvPr id="1086" name="Google Shape;1086;g3ab98dd76e9_0_434"/>
          <p:cNvSpPr txBox="1"/>
          <p:nvPr/>
        </p:nvSpPr>
        <p:spPr>
          <a:xfrm>
            <a:off x="6383679" y="4428515"/>
            <a:ext cx="348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Social</a:t>
            </a:r>
            <a:endParaRPr b="0" i="0" sz="1000" u="none" cap="none" strike="noStrike">
              <a:solidFill>
                <a:schemeClr val="dk1"/>
              </a:solidFill>
              <a:latin typeface="Arial"/>
              <a:ea typeface="Arial"/>
              <a:cs typeface="Arial"/>
              <a:sym typeface="Arial"/>
            </a:endParaRPr>
          </a:p>
        </p:txBody>
      </p:sp>
      <p:sp>
        <p:nvSpPr>
          <p:cNvPr id="1087" name="Google Shape;1087;g3ab98dd76e9_0_434"/>
          <p:cNvSpPr/>
          <p:nvPr/>
        </p:nvSpPr>
        <p:spPr>
          <a:xfrm>
            <a:off x="6222918" y="4428515"/>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088" name="Google Shape;1088;g3ab98dd76e9_0_434"/>
          <p:cNvSpPr txBox="1"/>
          <p:nvPr/>
        </p:nvSpPr>
        <p:spPr>
          <a:xfrm>
            <a:off x="6975354" y="4428515"/>
            <a:ext cx="3912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Career</a:t>
            </a:r>
            <a:endParaRPr b="0" i="0" sz="1000" u="none" cap="none" strike="noStrike">
              <a:solidFill>
                <a:schemeClr val="dk1"/>
              </a:solidFill>
              <a:latin typeface="Arial"/>
              <a:ea typeface="Arial"/>
              <a:cs typeface="Arial"/>
              <a:sym typeface="Arial"/>
            </a:endParaRPr>
          </a:p>
        </p:txBody>
      </p:sp>
      <p:sp>
        <p:nvSpPr>
          <p:cNvPr id="1089" name="Google Shape;1089;g3ab98dd76e9_0_434"/>
          <p:cNvSpPr/>
          <p:nvPr/>
        </p:nvSpPr>
        <p:spPr>
          <a:xfrm>
            <a:off x="6814593" y="4428515"/>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090" name="Google Shape;1090;g3ab98dd76e9_0_434"/>
          <p:cNvSpPr txBox="1"/>
          <p:nvPr/>
        </p:nvSpPr>
        <p:spPr>
          <a:xfrm>
            <a:off x="7600265" y="4428515"/>
            <a:ext cx="561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Academic</a:t>
            </a:r>
            <a:endParaRPr b="0" i="0" sz="1000" u="none" cap="none" strike="noStrike">
              <a:solidFill>
                <a:schemeClr val="dk1"/>
              </a:solidFill>
              <a:latin typeface="Arial"/>
              <a:ea typeface="Arial"/>
              <a:cs typeface="Arial"/>
              <a:sym typeface="Arial"/>
            </a:endParaRPr>
          </a:p>
        </p:txBody>
      </p:sp>
      <p:sp>
        <p:nvSpPr>
          <p:cNvPr id="1091" name="Google Shape;1091;g3ab98dd76e9_0_434"/>
          <p:cNvSpPr/>
          <p:nvPr/>
        </p:nvSpPr>
        <p:spPr>
          <a:xfrm>
            <a:off x="7419666" y="4427127"/>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highlight>
                <a:schemeClr val="accent1"/>
              </a:highlight>
              <a:latin typeface="Verdana"/>
              <a:ea typeface="Verdana"/>
              <a:cs typeface="Verdana"/>
              <a:sym typeface="Verdana"/>
            </a:endParaRPr>
          </a:p>
        </p:txBody>
      </p:sp>
      <p:sp>
        <p:nvSpPr>
          <p:cNvPr id="1092" name="Google Shape;1092;g3ab98dd76e9_0_434"/>
          <p:cNvSpPr txBox="1"/>
          <p:nvPr/>
        </p:nvSpPr>
        <p:spPr>
          <a:xfrm>
            <a:off x="6205806" y="4228855"/>
            <a:ext cx="957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Strategic pillars</a:t>
            </a:r>
            <a:endParaRPr b="1" i="0" sz="1000" u="none" cap="none" strike="noStrike">
              <a:solidFill>
                <a:schemeClr val="dk1"/>
              </a:solidFill>
              <a:latin typeface="Arial"/>
              <a:ea typeface="Arial"/>
              <a:cs typeface="Arial"/>
              <a:sym typeface="Arial"/>
            </a:endParaRPr>
          </a:p>
        </p:txBody>
      </p:sp>
      <p:sp>
        <p:nvSpPr>
          <p:cNvPr id="1093" name="Google Shape;1093;g3ab98dd76e9_0_434"/>
          <p:cNvSpPr txBox="1"/>
          <p:nvPr/>
        </p:nvSpPr>
        <p:spPr>
          <a:xfrm>
            <a:off x="6415875" y="5518359"/>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1</a:t>
            </a:r>
            <a:endParaRPr b="0" i="0" sz="1000" u="none" cap="none" strike="noStrike">
              <a:solidFill>
                <a:schemeClr val="dk1"/>
              </a:solidFill>
              <a:latin typeface="Arial"/>
              <a:ea typeface="Arial"/>
              <a:cs typeface="Arial"/>
              <a:sym typeface="Arial"/>
            </a:endParaRPr>
          </a:p>
        </p:txBody>
      </p:sp>
      <p:sp>
        <p:nvSpPr>
          <p:cNvPr id="1094" name="Google Shape;1094;g3ab98dd76e9_0_434"/>
          <p:cNvSpPr/>
          <p:nvPr/>
        </p:nvSpPr>
        <p:spPr>
          <a:xfrm>
            <a:off x="6222918" y="5518359"/>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095" name="Google Shape;1095;g3ab98dd76e9_0_434"/>
          <p:cNvSpPr txBox="1"/>
          <p:nvPr/>
        </p:nvSpPr>
        <p:spPr>
          <a:xfrm>
            <a:off x="7178335" y="5518359"/>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2</a:t>
            </a:r>
            <a:endParaRPr b="0" i="0" sz="1000" u="none" cap="none" strike="noStrike">
              <a:solidFill>
                <a:schemeClr val="dk1"/>
              </a:solidFill>
              <a:latin typeface="Arial"/>
              <a:ea typeface="Arial"/>
              <a:cs typeface="Arial"/>
              <a:sym typeface="Arial"/>
            </a:endParaRPr>
          </a:p>
        </p:txBody>
      </p:sp>
      <p:sp>
        <p:nvSpPr>
          <p:cNvPr id="1096" name="Google Shape;1096;g3ab98dd76e9_0_434"/>
          <p:cNvSpPr/>
          <p:nvPr/>
        </p:nvSpPr>
        <p:spPr>
          <a:xfrm>
            <a:off x="6985378" y="5518359"/>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097" name="Google Shape;1097;g3ab98dd76e9_0_434"/>
          <p:cNvSpPr txBox="1"/>
          <p:nvPr/>
        </p:nvSpPr>
        <p:spPr>
          <a:xfrm>
            <a:off x="8703255" y="5518359"/>
            <a:ext cx="589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Premaster</a:t>
            </a:r>
            <a:endParaRPr b="0" i="0" sz="1000" u="none" cap="none" strike="noStrike">
              <a:solidFill>
                <a:schemeClr val="dk1"/>
              </a:solidFill>
              <a:latin typeface="Arial"/>
              <a:ea typeface="Arial"/>
              <a:cs typeface="Arial"/>
              <a:sym typeface="Arial"/>
            </a:endParaRPr>
          </a:p>
        </p:txBody>
      </p:sp>
      <p:sp>
        <p:nvSpPr>
          <p:cNvPr id="1098" name="Google Shape;1098;g3ab98dd76e9_0_434"/>
          <p:cNvSpPr/>
          <p:nvPr/>
        </p:nvSpPr>
        <p:spPr>
          <a:xfrm>
            <a:off x="8510298" y="5518359"/>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099" name="Google Shape;1099;g3ab98dd76e9_0_434"/>
          <p:cNvSpPr/>
          <p:nvPr/>
        </p:nvSpPr>
        <p:spPr>
          <a:xfrm>
            <a:off x="9465118" y="5518359"/>
            <a:ext cx="127500" cy="1239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00" name="Google Shape;1100;g3ab98dd76e9_0_434"/>
          <p:cNvSpPr txBox="1"/>
          <p:nvPr/>
        </p:nvSpPr>
        <p:spPr>
          <a:xfrm>
            <a:off x="9658075" y="5518359"/>
            <a:ext cx="6171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Large MSc</a:t>
            </a:r>
            <a:endParaRPr b="0" i="0" sz="1000" u="none" cap="none" strike="noStrike">
              <a:solidFill>
                <a:schemeClr val="dk1"/>
              </a:solidFill>
              <a:latin typeface="Arial"/>
              <a:ea typeface="Arial"/>
              <a:cs typeface="Arial"/>
              <a:sym typeface="Arial"/>
            </a:endParaRPr>
          </a:p>
        </p:txBody>
      </p:sp>
      <p:sp>
        <p:nvSpPr>
          <p:cNvPr id="1101" name="Google Shape;1101;g3ab98dd76e9_0_434"/>
          <p:cNvSpPr txBox="1"/>
          <p:nvPr/>
        </p:nvSpPr>
        <p:spPr>
          <a:xfrm>
            <a:off x="7940795" y="5518359"/>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3</a:t>
            </a:r>
            <a:endParaRPr b="0" i="0" sz="1000" u="none" cap="none" strike="noStrike">
              <a:solidFill>
                <a:schemeClr val="dk1"/>
              </a:solidFill>
              <a:latin typeface="Arial"/>
              <a:ea typeface="Arial"/>
              <a:cs typeface="Arial"/>
              <a:sym typeface="Arial"/>
            </a:endParaRPr>
          </a:p>
        </p:txBody>
      </p:sp>
      <p:sp>
        <p:nvSpPr>
          <p:cNvPr id="1102" name="Google Shape;1102;g3ab98dd76e9_0_434"/>
          <p:cNvSpPr/>
          <p:nvPr/>
        </p:nvSpPr>
        <p:spPr>
          <a:xfrm>
            <a:off x="7747838" y="5518359"/>
            <a:ext cx="127500" cy="1239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03" name="Google Shape;1103;g3ab98dd76e9_0_434"/>
          <p:cNvSpPr/>
          <p:nvPr/>
        </p:nvSpPr>
        <p:spPr>
          <a:xfrm>
            <a:off x="10447190" y="5518359"/>
            <a:ext cx="127500" cy="1239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04" name="Google Shape;1104;g3ab98dd76e9_0_434"/>
          <p:cNvSpPr txBox="1"/>
          <p:nvPr/>
        </p:nvSpPr>
        <p:spPr>
          <a:xfrm>
            <a:off x="10640152" y="5518359"/>
            <a:ext cx="612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Small MSc</a:t>
            </a:r>
            <a:endParaRPr b="0" i="0" sz="1000" u="none" cap="none" strike="noStrike">
              <a:solidFill>
                <a:schemeClr val="dk1"/>
              </a:solidFill>
              <a:latin typeface="Arial"/>
              <a:ea typeface="Arial"/>
              <a:cs typeface="Arial"/>
              <a:sym typeface="Arial"/>
            </a:endParaRPr>
          </a:p>
        </p:txBody>
      </p:sp>
      <p:sp>
        <p:nvSpPr>
          <p:cNvPr id="1105" name="Google Shape;1105;g3ab98dd76e9_0_434"/>
          <p:cNvSpPr txBox="1"/>
          <p:nvPr/>
        </p:nvSpPr>
        <p:spPr>
          <a:xfrm>
            <a:off x="6402399" y="5763791"/>
            <a:ext cx="849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Dutch students</a:t>
            </a:r>
            <a:endParaRPr b="0" i="0" sz="1000" u="none" cap="none" strike="noStrike">
              <a:solidFill>
                <a:schemeClr val="dk1"/>
              </a:solidFill>
              <a:latin typeface="Arial"/>
              <a:ea typeface="Arial"/>
              <a:cs typeface="Arial"/>
              <a:sym typeface="Arial"/>
            </a:endParaRPr>
          </a:p>
        </p:txBody>
      </p:sp>
      <p:sp>
        <p:nvSpPr>
          <p:cNvPr id="1106" name="Google Shape;1106;g3ab98dd76e9_0_434"/>
          <p:cNvSpPr/>
          <p:nvPr/>
        </p:nvSpPr>
        <p:spPr>
          <a:xfrm>
            <a:off x="6222918" y="5763791"/>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07" name="Google Shape;1107;g3ab98dd76e9_0_434"/>
          <p:cNvSpPr txBox="1"/>
          <p:nvPr/>
        </p:nvSpPr>
        <p:spPr>
          <a:xfrm>
            <a:off x="7519694" y="5763791"/>
            <a:ext cx="1216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International students</a:t>
            </a:r>
            <a:endParaRPr b="0" i="0" sz="1000" u="none" cap="none" strike="noStrike">
              <a:solidFill>
                <a:schemeClr val="dk1"/>
              </a:solidFill>
              <a:latin typeface="Arial"/>
              <a:ea typeface="Arial"/>
              <a:cs typeface="Arial"/>
              <a:sym typeface="Arial"/>
            </a:endParaRPr>
          </a:p>
        </p:txBody>
      </p:sp>
      <p:sp>
        <p:nvSpPr>
          <p:cNvPr id="1108" name="Google Shape;1108;g3ab98dd76e9_0_434"/>
          <p:cNvSpPr/>
          <p:nvPr/>
        </p:nvSpPr>
        <p:spPr>
          <a:xfrm>
            <a:off x="7340212" y="5787645"/>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cxnSp>
        <p:nvCxnSpPr>
          <p:cNvPr id="1109" name="Google Shape;1109;g3ab98dd76e9_0_434"/>
          <p:cNvCxnSpPr/>
          <p:nvPr/>
        </p:nvCxnSpPr>
        <p:spPr>
          <a:xfrm>
            <a:off x="6222918" y="5718019"/>
            <a:ext cx="5764200" cy="0"/>
          </a:xfrm>
          <a:prstGeom prst="straightConnector1">
            <a:avLst/>
          </a:prstGeom>
          <a:noFill/>
          <a:ln cap="flat" cmpd="sng" w="9525">
            <a:solidFill>
              <a:srgbClr val="7F7F7F"/>
            </a:solidFill>
            <a:prstDash val="solid"/>
            <a:miter lim="800000"/>
            <a:headEnd len="sm" w="sm" type="none"/>
            <a:tailEnd len="sm" w="sm" type="none"/>
          </a:ln>
        </p:spPr>
      </p:cxnSp>
      <p:cxnSp>
        <p:nvCxnSpPr>
          <p:cNvPr id="1110" name="Google Shape;1110;g3ab98dd76e9_0_434"/>
          <p:cNvCxnSpPr/>
          <p:nvPr/>
        </p:nvCxnSpPr>
        <p:spPr>
          <a:xfrm>
            <a:off x="6222918" y="5963451"/>
            <a:ext cx="5764200" cy="0"/>
          </a:xfrm>
          <a:prstGeom prst="straightConnector1">
            <a:avLst/>
          </a:prstGeom>
          <a:noFill/>
          <a:ln cap="flat" cmpd="sng" w="9525">
            <a:solidFill>
              <a:srgbClr val="7F7F7F"/>
            </a:solidFill>
            <a:prstDash val="solid"/>
            <a:miter lim="800000"/>
            <a:headEnd len="sm" w="sm" type="none"/>
            <a:tailEnd len="sm" w="sm" type="none"/>
          </a:ln>
        </p:spPr>
      </p:cxnSp>
      <p:sp>
        <p:nvSpPr>
          <p:cNvPr id="1111" name="Google Shape;1111;g3ab98dd76e9_0_434"/>
          <p:cNvSpPr txBox="1"/>
          <p:nvPr/>
        </p:nvSpPr>
        <p:spPr>
          <a:xfrm>
            <a:off x="6402399" y="6009223"/>
            <a:ext cx="1620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STAR members (non-active)</a:t>
            </a:r>
            <a:endParaRPr b="0" i="0" sz="1000" u="none" cap="none" strike="noStrike">
              <a:solidFill>
                <a:schemeClr val="dk1"/>
              </a:solidFill>
              <a:latin typeface="Arial"/>
              <a:ea typeface="Arial"/>
              <a:cs typeface="Arial"/>
              <a:sym typeface="Arial"/>
            </a:endParaRPr>
          </a:p>
        </p:txBody>
      </p:sp>
      <p:sp>
        <p:nvSpPr>
          <p:cNvPr id="1112" name="Google Shape;1112;g3ab98dd76e9_0_434"/>
          <p:cNvSpPr/>
          <p:nvPr/>
        </p:nvSpPr>
        <p:spPr>
          <a:xfrm>
            <a:off x="6222918" y="6009223"/>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13" name="Google Shape;1113;g3ab98dd76e9_0_434"/>
          <p:cNvSpPr txBox="1"/>
          <p:nvPr/>
        </p:nvSpPr>
        <p:spPr>
          <a:xfrm>
            <a:off x="8336414" y="6009223"/>
            <a:ext cx="916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Active members</a:t>
            </a:r>
            <a:endParaRPr b="0" i="0" sz="1000" u="none" cap="none" strike="noStrike">
              <a:solidFill>
                <a:schemeClr val="dk1"/>
              </a:solidFill>
              <a:latin typeface="Arial"/>
              <a:ea typeface="Arial"/>
              <a:cs typeface="Arial"/>
              <a:sym typeface="Arial"/>
            </a:endParaRPr>
          </a:p>
        </p:txBody>
      </p:sp>
      <p:sp>
        <p:nvSpPr>
          <p:cNvPr id="1114" name="Google Shape;1114;g3ab98dd76e9_0_434"/>
          <p:cNvSpPr/>
          <p:nvPr/>
        </p:nvSpPr>
        <p:spPr>
          <a:xfrm>
            <a:off x="8156931" y="6009223"/>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15" name="Google Shape;1115;g3ab98dd76e9_0_434"/>
          <p:cNvSpPr txBox="1"/>
          <p:nvPr/>
        </p:nvSpPr>
        <p:spPr>
          <a:xfrm>
            <a:off x="6222596" y="6254655"/>
            <a:ext cx="1101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Functional area(s)</a:t>
            </a:r>
            <a:endParaRPr b="1" i="0" sz="1000" u="none" cap="none" strike="noStrike">
              <a:solidFill>
                <a:schemeClr val="dk1"/>
              </a:solidFill>
              <a:latin typeface="Arial"/>
              <a:ea typeface="Arial"/>
              <a:cs typeface="Arial"/>
              <a:sym typeface="Arial"/>
            </a:endParaRPr>
          </a:p>
        </p:txBody>
      </p:sp>
      <p:cxnSp>
        <p:nvCxnSpPr>
          <p:cNvPr id="1116" name="Google Shape;1116;g3ab98dd76e9_0_434"/>
          <p:cNvCxnSpPr/>
          <p:nvPr/>
        </p:nvCxnSpPr>
        <p:spPr>
          <a:xfrm>
            <a:off x="6205806" y="6208883"/>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117" name="Google Shape;1117;g3ab98dd76e9_0_434"/>
          <p:cNvSpPr txBox="1"/>
          <p:nvPr/>
        </p:nvSpPr>
        <p:spPr>
          <a:xfrm>
            <a:off x="6403068" y="6454319"/>
            <a:ext cx="684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Commercial</a:t>
            </a:r>
            <a:endParaRPr b="0" i="0" sz="1400" u="none" cap="none" strike="noStrike">
              <a:solidFill>
                <a:srgbClr val="000000"/>
              </a:solidFill>
              <a:latin typeface="Arial"/>
              <a:ea typeface="Arial"/>
              <a:cs typeface="Arial"/>
              <a:sym typeface="Arial"/>
            </a:endParaRPr>
          </a:p>
        </p:txBody>
      </p:sp>
      <p:sp>
        <p:nvSpPr>
          <p:cNvPr id="1118" name="Google Shape;1118;g3ab98dd76e9_0_434"/>
          <p:cNvSpPr/>
          <p:nvPr/>
        </p:nvSpPr>
        <p:spPr>
          <a:xfrm>
            <a:off x="6222918" y="6454319"/>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19" name="Google Shape;1119;g3ab98dd76e9_0_434"/>
          <p:cNvSpPr txBox="1"/>
          <p:nvPr/>
        </p:nvSpPr>
        <p:spPr>
          <a:xfrm>
            <a:off x="8702307" y="6454319"/>
            <a:ext cx="453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Finance</a:t>
            </a:r>
            <a:endParaRPr b="0" i="0" sz="1400" u="none" cap="none" strike="noStrike">
              <a:solidFill>
                <a:srgbClr val="000000"/>
              </a:solidFill>
              <a:latin typeface="Arial"/>
              <a:ea typeface="Arial"/>
              <a:cs typeface="Arial"/>
              <a:sym typeface="Arial"/>
            </a:endParaRPr>
          </a:p>
        </p:txBody>
      </p:sp>
      <p:sp>
        <p:nvSpPr>
          <p:cNvPr id="1120" name="Google Shape;1120;g3ab98dd76e9_0_434"/>
          <p:cNvSpPr/>
          <p:nvPr/>
        </p:nvSpPr>
        <p:spPr>
          <a:xfrm>
            <a:off x="8522157" y="6454319"/>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21" name="Google Shape;1121;g3ab98dd76e9_0_434"/>
          <p:cNvSpPr txBox="1"/>
          <p:nvPr/>
        </p:nvSpPr>
        <p:spPr>
          <a:xfrm>
            <a:off x="7426852" y="6454319"/>
            <a:ext cx="936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Brand/Marketing</a:t>
            </a:r>
            <a:endParaRPr b="0" i="0" sz="1400" u="none" cap="none" strike="noStrike">
              <a:solidFill>
                <a:srgbClr val="000000"/>
              </a:solidFill>
              <a:latin typeface="Arial"/>
              <a:ea typeface="Arial"/>
              <a:cs typeface="Arial"/>
              <a:sym typeface="Arial"/>
            </a:endParaRPr>
          </a:p>
        </p:txBody>
      </p:sp>
      <p:sp>
        <p:nvSpPr>
          <p:cNvPr id="1122" name="Google Shape;1122;g3ab98dd76e9_0_434"/>
          <p:cNvSpPr/>
          <p:nvPr/>
        </p:nvSpPr>
        <p:spPr>
          <a:xfrm>
            <a:off x="7246702" y="6454319"/>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23" name="Google Shape;1123;g3ab98dd76e9_0_434"/>
          <p:cNvSpPr txBox="1"/>
          <p:nvPr/>
        </p:nvSpPr>
        <p:spPr>
          <a:xfrm>
            <a:off x="9495258" y="6454319"/>
            <a:ext cx="186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HR</a:t>
            </a:r>
            <a:endParaRPr b="0" i="0" sz="1400" u="none" cap="none" strike="noStrike">
              <a:solidFill>
                <a:srgbClr val="000000"/>
              </a:solidFill>
              <a:latin typeface="Arial"/>
              <a:ea typeface="Arial"/>
              <a:cs typeface="Arial"/>
              <a:sym typeface="Arial"/>
            </a:endParaRPr>
          </a:p>
        </p:txBody>
      </p:sp>
      <p:sp>
        <p:nvSpPr>
          <p:cNvPr id="1124" name="Google Shape;1124;g3ab98dd76e9_0_434"/>
          <p:cNvSpPr/>
          <p:nvPr/>
        </p:nvSpPr>
        <p:spPr>
          <a:xfrm>
            <a:off x="9315108" y="6454319"/>
            <a:ext cx="127500" cy="1239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25" name="Google Shape;1125;g3ab98dd76e9_0_434"/>
          <p:cNvSpPr txBox="1"/>
          <p:nvPr/>
        </p:nvSpPr>
        <p:spPr>
          <a:xfrm>
            <a:off x="10020509" y="6454319"/>
            <a:ext cx="18771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Project management / operations</a:t>
            </a:r>
            <a:endParaRPr b="0" i="0" sz="1400" u="none" cap="none" strike="noStrike">
              <a:solidFill>
                <a:srgbClr val="000000"/>
              </a:solidFill>
              <a:latin typeface="Arial"/>
              <a:ea typeface="Arial"/>
              <a:cs typeface="Arial"/>
              <a:sym typeface="Arial"/>
            </a:endParaRPr>
          </a:p>
        </p:txBody>
      </p:sp>
      <p:sp>
        <p:nvSpPr>
          <p:cNvPr id="1126" name="Google Shape;1126;g3ab98dd76e9_0_434"/>
          <p:cNvSpPr/>
          <p:nvPr/>
        </p:nvSpPr>
        <p:spPr>
          <a:xfrm>
            <a:off x="9840357" y="6454319"/>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cxnSp>
        <p:nvCxnSpPr>
          <p:cNvPr id="1127" name="Google Shape;1127;g3ab98dd76e9_0_434"/>
          <p:cNvCxnSpPr/>
          <p:nvPr/>
        </p:nvCxnSpPr>
        <p:spPr>
          <a:xfrm>
            <a:off x="6205806" y="4827835"/>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128" name="Google Shape;1128;g3ab98dd76e9_0_434"/>
          <p:cNvSpPr txBox="1"/>
          <p:nvPr/>
        </p:nvSpPr>
        <p:spPr>
          <a:xfrm>
            <a:off x="6222597" y="4873607"/>
            <a:ext cx="11157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Strategic ambition</a:t>
            </a:r>
            <a:endParaRPr b="1" i="0" sz="1000" u="none" cap="none" strike="noStrike">
              <a:solidFill>
                <a:schemeClr val="dk1"/>
              </a:solidFill>
              <a:latin typeface="Arial"/>
              <a:ea typeface="Arial"/>
              <a:cs typeface="Arial"/>
              <a:sym typeface="Arial"/>
            </a:endParaRPr>
          </a:p>
        </p:txBody>
      </p:sp>
      <p:sp>
        <p:nvSpPr>
          <p:cNvPr id="1129" name="Google Shape;1129;g3ab98dd76e9_0_434"/>
          <p:cNvSpPr txBox="1"/>
          <p:nvPr/>
        </p:nvSpPr>
        <p:spPr>
          <a:xfrm>
            <a:off x="6406599" y="5073275"/>
            <a:ext cx="2295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Organizational Resilience &amp; Innovation</a:t>
            </a:r>
            <a:endParaRPr b="0" i="0" sz="1400" u="none" cap="none" strike="noStrike">
              <a:solidFill>
                <a:srgbClr val="000000"/>
              </a:solidFill>
              <a:latin typeface="Arial"/>
              <a:ea typeface="Arial"/>
              <a:cs typeface="Arial"/>
              <a:sym typeface="Arial"/>
            </a:endParaRPr>
          </a:p>
        </p:txBody>
      </p:sp>
      <p:sp>
        <p:nvSpPr>
          <p:cNvPr id="1130" name="Google Shape;1130;g3ab98dd76e9_0_434"/>
          <p:cNvSpPr/>
          <p:nvPr/>
        </p:nvSpPr>
        <p:spPr>
          <a:xfrm>
            <a:off x="6222918" y="5073267"/>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31" name="Google Shape;1131;g3ab98dd76e9_0_434"/>
          <p:cNvSpPr txBox="1"/>
          <p:nvPr/>
        </p:nvSpPr>
        <p:spPr>
          <a:xfrm>
            <a:off x="8961533" y="5073261"/>
            <a:ext cx="1514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Strategic Academic Focus</a:t>
            </a:r>
            <a:endParaRPr b="0" i="0" sz="1400" u="none" cap="none" strike="noStrike">
              <a:solidFill>
                <a:srgbClr val="000000"/>
              </a:solidFill>
              <a:latin typeface="Arial"/>
              <a:ea typeface="Arial"/>
              <a:cs typeface="Arial"/>
              <a:sym typeface="Arial"/>
            </a:endParaRPr>
          </a:p>
        </p:txBody>
      </p:sp>
      <p:sp>
        <p:nvSpPr>
          <p:cNvPr id="1132" name="Google Shape;1132;g3ab98dd76e9_0_434"/>
          <p:cNvSpPr/>
          <p:nvPr/>
        </p:nvSpPr>
        <p:spPr>
          <a:xfrm>
            <a:off x="8777832" y="507325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33" name="Google Shape;1133;g3ab98dd76e9_0_434"/>
          <p:cNvSpPr txBox="1"/>
          <p:nvPr/>
        </p:nvSpPr>
        <p:spPr>
          <a:xfrm>
            <a:off x="10765304" y="5096150"/>
            <a:ext cx="1514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Strong AM community</a:t>
            </a:r>
            <a:endParaRPr b="0" i="0" sz="1400" u="none" cap="none" strike="noStrike">
              <a:solidFill>
                <a:srgbClr val="000000"/>
              </a:solidFill>
              <a:latin typeface="Arial"/>
              <a:ea typeface="Arial"/>
              <a:cs typeface="Arial"/>
              <a:sym typeface="Arial"/>
            </a:endParaRPr>
          </a:p>
        </p:txBody>
      </p:sp>
      <p:sp>
        <p:nvSpPr>
          <p:cNvPr id="1134" name="Google Shape;1134;g3ab98dd76e9_0_434"/>
          <p:cNvSpPr/>
          <p:nvPr/>
        </p:nvSpPr>
        <p:spPr>
          <a:xfrm>
            <a:off x="10581601" y="5096142"/>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35" name="Google Shape;1135;g3ab98dd76e9_0_434"/>
          <p:cNvSpPr txBox="1"/>
          <p:nvPr/>
        </p:nvSpPr>
        <p:spPr>
          <a:xfrm>
            <a:off x="6205805" y="5318699"/>
            <a:ext cx="1136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Target audience(s)</a:t>
            </a:r>
            <a:endParaRPr b="1" i="0" sz="1000" u="none" cap="none" strike="noStrike">
              <a:solidFill>
                <a:schemeClr val="dk1"/>
              </a:solidFill>
              <a:latin typeface="Arial"/>
              <a:ea typeface="Arial"/>
              <a:cs typeface="Arial"/>
              <a:sym typeface="Arial"/>
            </a:endParaRPr>
          </a:p>
        </p:txBody>
      </p:sp>
      <p:cxnSp>
        <p:nvCxnSpPr>
          <p:cNvPr id="1136" name="Google Shape;1136;g3ab98dd76e9_0_434"/>
          <p:cNvCxnSpPr/>
          <p:nvPr/>
        </p:nvCxnSpPr>
        <p:spPr>
          <a:xfrm>
            <a:off x="6205806" y="5272927"/>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137" name="Google Shape;1137;g3ab98dd76e9_0_434"/>
          <p:cNvSpPr txBox="1"/>
          <p:nvPr/>
        </p:nvSpPr>
        <p:spPr>
          <a:xfrm>
            <a:off x="6380479" y="4628175"/>
            <a:ext cx="1752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Societal impact &amp; sustainability</a:t>
            </a:r>
            <a:endParaRPr b="0" i="0" sz="1000" u="none" cap="none" strike="noStrike">
              <a:solidFill>
                <a:schemeClr val="dk1"/>
              </a:solidFill>
              <a:latin typeface="Arial"/>
              <a:ea typeface="Arial"/>
              <a:cs typeface="Arial"/>
              <a:sym typeface="Arial"/>
            </a:endParaRPr>
          </a:p>
        </p:txBody>
      </p:sp>
      <p:sp>
        <p:nvSpPr>
          <p:cNvPr id="1138" name="Google Shape;1138;g3ab98dd76e9_0_434"/>
          <p:cNvSpPr/>
          <p:nvPr/>
        </p:nvSpPr>
        <p:spPr>
          <a:xfrm>
            <a:off x="6219718" y="4628175"/>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39" name="Google Shape;1139;g3ab98dd76e9_0_434"/>
          <p:cNvSpPr txBox="1"/>
          <p:nvPr/>
        </p:nvSpPr>
        <p:spPr>
          <a:xfrm>
            <a:off x="8420653" y="4628175"/>
            <a:ext cx="2324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AM personal &amp; professional development</a:t>
            </a:r>
            <a:endParaRPr b="0" i="0" sz="1000" u="none" cap="none" strike="noStrike">
              <a:solidFill>
                <a:schemeClr val="dk1"/>
              </a:solidFill>
              <a:latin typeface="Arial"/>
              <a:ea typeface="Arial"/>
              <a:cs typeface="Arial"/>
              <a:sym typeface="Arial"/>
            </a:endParaRPr>
          </a:p>
        </p:txBody>
      </p:sp>
      <p:sp>
        <p:nvSpPr>
          <p:cNvPr id="1140" name="Google Shape;1140;g3ab98dd76e9_0_434"/>
          <p:cNvSpPr/>
          <p:nvPr/>
        </p:nvSpPr>
        <p:spPr>
          <a:xfrm>
            <a:off x="8259889" y="4628175"/>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41" name="Google Shape;1141;g3ab98dd76e9_0_434"/>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142" name="Google Shape;1142;g3ab98dd76e9_0_434"/>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143" name="Google Shape;1143;g3ab98dd76e9_0_434"/>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144" name="Google Shape;1144;g3ab98dd76e9_0_434"/>
          <p:cNvGrpSpPr/>
          <p:nvPr/>
        </p:nvGrpSpPr>
        <p:grpSpPr>
          <a:xfrm>
            <a:off x="10952252" y="306660"/>
            <a:ext cx="152985" cy="144230"/>
            <a:chOff x="-3204864" y="2816087"/>
            <a:chExt cx="1413910" cy="1332993"/>
          </a:xfrm>
        </p:grpSpPr>
        <p:sp>
          <p:nvSpPr>
            <p:cNvPr id="1145" name="Google Shape;1145;g3ab98dd76e9_0_43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146" name="Google Shape;1146;g3ab98dd76e9_0_43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147" name="Google Shape;1147;g3ab98dd76e9_0_434"/>
          <p:cNvGrpSpPr/>
          <p:nvPr/>
        </p:nvGrpSpPr>
        <p:grpSpPr>
          <a:xfrm>
            <a:off x="10952252" y="641389"/>
            <a:ext cx="152985" cy="144230"/>
            <a:chOff x="-3204864" y="2816087"/>
            <a:chExt cx="1413910" cy="1332993"/>
          </a:xfrm>
        </p:grpSpPr>
        <p:sp>
          <p:nvSpPr>
            <p:cNvPr id="1148" name="Google Shape;1148;g3ab98dd76e9_0_43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149" name="Google Shape;1149;g3ab98dd76e9_0_43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150" name="Google Shape;1150;g3ab98dd76e9_0_434"/>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151" name="Google Shape;1151;g3ab98dd76e9_0_434"/>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152" name="Google Shape;1152;g3ab98dd76e9_0_434"/>
          <p:cNvGrpSpPr/>
          <p:nvPr/>
        </p:nvGrpSpPr>
        <p:grpSpPr>
          <a:xfrm>
            <a:off x="11746584" y="108549"/>
            <a:ext cx="360688" cy="374038"/>
            <a:chOff x="-3204864" y="2816087"/>
            <a:chExt cx="1413910" cy="1332993"/>
          </a:xfrm>
        </p:grpSpPr>
        <p:sp>
          <p:nvSpPr>
            <p:cNvPr id="1153" name="Google Shape;1153;g3ab98dd76e9_0_43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154" name="Google Shape;1154;g3ab98dd76e9_0_43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155" name="Google Shape;1155;g3ab98dd76e9_0_434"/>
          <p:cNvGrpSpPr/>
          <p:nvPr/>
        </p:nvGrpSpPr>
        <p:grpSpPr>
          <a:xfrm>
            <a:off x="10953246" y="474024"/>
            <a:ext cx="152985" cy="144230"/>
            <a:chOff x="-3204864" y="2816087"/>
            <a:chExt cx="1413910" cy="1332993"/>
          </a:xfrm>
        </p:grpSpPr>
        <p:sp>
          <p:nvSpPr>
            <p:cNvPr id="1156" name="Google Shape;1156;g3ab98dd76e9_0_43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157" name="Google Shape;1157;g3ab98dd76e9_0_43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158" name="Google Shape;1158;g3ab98dd76e9_0_434"/>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159" name="Google Shape;1159;g3ab98dd76e9_0_434"/>
          <p:cNvSpPr/>
          <p:nvPr/>
        </p:nvSpPr>
        <p:spPr>
          <a:xfrm>
            <a:off x="79576" y="3690937"/>
            <a:ext cx="5954400" cy="24564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Value Driver objective has two parts:</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Organizational objectives:</a:t>
            </a:r>
            <a:r>
              <a:rPr b="0" i="0" lang="en-US" sz="1000" u="none" cap="none" strike="noStrike">
                <a:solidFill>
                  <a:schemeClr val="dk1"/>
                </a:solidFill>
                <a:latin typeface="Arial"/>
                <a:ea typeface="Arial"/>
                <a:cs typeface="Arial"/>
                <a:sym typeface="Arial"/>
              </a:rPr>
              <a:t> What value is created? What goal does this Value Driver contribute to? (The “change”)</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Value Driver objectives: </a:t>
            </a:r>
            <a:r>
              <a:rPr b="0" i="0" lang="en-US" sz="1000" u="none" cap="none" strike="noStrike">
                <a:solidFill>
                  <a:schemeClr val="dk1"/>
                </a:solidFill>
                <a:latin typeface="Arial"/>
                <a:ea typeface="Arial"/>
                <a:cs typeface="Arial"/>
                <a:sym typeface="Arial"/>
              </a:rPr>
              <a:t>For which Value Driver goals can STAR board take responsibility? </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When is the Value Driver ready? (The “by”)</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6"/>
                  </a:ext>
                </a:extLst>
              </a:rPr>
              <a:t>The objective is to strengthen the academic pillar by adding one new academic initiative for RSM students, based on their given feedback during focus groups interviews</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77"/>
                  </a:ext>
                </a:extLst>
              </a:rPr>
              <a:t>.</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The STAR Board will achieve this by expanding academic offerings tailored to students needs. This initiative will be implemented, monitored, and evaluated to ensure it effectively support students' academic progress.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graphicFrame>
        <p:nvGraphicFramePr>
          <p:cNvPr id="1160" name="Google Shape;1160;g3ab98dd76e9_0_434"/>
          <p:cNvGraphicFramePr/>
          <p:nvPr/>
        </p:nvGraphicFramePr>
        <p:xfrm>
          <a:off x="6158023" y="1244511"/>
          <a:ext cx="3000000" cy="3000000"/>
        </p:xfrm>
        <a:graphic>
          <a:graphicData uri="http://schemas.openxmlformats.org/drawingml/2006/table">
            <a:tbl>
              <a:tblPr>
                <a:noFill/>
                <a:tableStyleId>{C5731C0F-C688-4FB1-88AB-C4D54DDAFE16}</a:tableStyleId>
              </a:tblPr>
              <a:tblGrid>
                <a:gridCol w="827350"/>
                <a:gridCol w="689550"/>
                <a:gridCol w="4395700"/>
              </a:tblGrid>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Topic</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Deadline</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Brief description</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rPr>
                        <a:t>Needs of Students</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900" u="none" cap="none" strike="noStrike">
                          <a:solidFill>
                            <a:schemeClr val="dk1"/>
                          </a:solidFill>
                        </a:rPr>
                        <a:t>26</a:t>
                      </a:r>
                      <a:r>
                        <a:rPr b="0" i="0" lang="en-US" sz="900" u="none" cap="none" strike="noStrike">
                          <a:solidFill>
                            <a:schemeClr val="dk1"/>
                          </a:solidFill>
                          <a:latin typeface="Arial"/>
                          <a:ea typeface="Arial"/>
                          <a:cs typeface="Arial"/>
                          <a:sym typeface="Arial"/>
                        </a:rPr>
                        <a:t>/</a:t>
                      </a:r>
                      <a:r>
                        <a:rPr lang="en-US" sz="900" u="none" cap="none" strike="noStrike">
                          <a:solidFill>
                            <a:schemeClr val="dk1"/>
                          </a:solidFill>
                        </a:rPr>
                        <a:t>01</a:t>
                      </a:r>
                      <a:r>
                        <a:rPr b="0" i="0" lang="en-US" sz="900" u="none" cap="none" strike="noStrike">
                          <a:solidFill>
                            <a:schemeClr val="dk1"/>
                          </a:solidFill>
                          <a:latin typeface="Arial"/>
                          <a:ea typeface="Arial"/>
                          <a:cs typeface="Arial"/>
                          <a:sym typeface="Arial"/>
                        </a:rPr>
                        <a:t>/</a:t>
                      </a:r>
                      <a:r>
                        <a:rPr lang="en-US" sz="900" u="none" cap="none" strike="noStrike">
                          <a:solidFill>
                            <a:schemeClr val="dk1"/>
                          </a:solidFill>
                        </a:rPr>
                        <a:t>2026</a:t>
                      </a:r>
                      <a:endParaRPr b="0" i="0" sz="9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78"/>
                            </a:ext>
                          </a:extLst>
                        </a:rPr>
                        <a:t>Getting to know the academic needs of students via focus groups</a:t>
                      </a:r>
                      <a:endParaRPr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lang="en-US" sz="800" u="none" cap="none" strike="noStrike"/>
                        <a:t>Planning Academic Offerings</a:t>
                      </a:r>
                      <a:endParaRPr sz="8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27</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Designing academic offers</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700" u="none" cap="none" strike="noStrike">
                          <a:solidFill>
                            <a:schemeClr val="dk1"/>
                          </a:solidFill>
                        </a:rPr>
                        <a:t>Recruitment of Tutors / Facilitators</a:t>
                      </a:r>
                      <a:endParaRPr sz="11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900" u="none" cap="none" strike="noStrike">
                          <a:solidFill>
                            <a:schemeClr val="dk1"/>
                          </a:solidFill>
                        </a:rPr>
                        <a:t>01</a:t>
                      </a:r>
                      <a:r>
                        <a:rPr b="0" i="0" lang="en-US" sz="900" u="none" cap="none" strike="noStrike">
                          <a:solidFill>
                            <a:schemeClr val="dk1"/>
                          </a:solidFill>
                          <a:latin typeface="Arial"/>
                          <a:ea typeface="Arial"/>
                          <a:cs typeface="Arial"/>
                          <a:sym typeface="Arial"/>
                        </a:rPr>
                        <a:t>/</a:t>
                      </a:r>
                      <a:r>
                        <a:rPr lang="en-US" sz="900" u="none" cap="none" strike="noStrike">
                          <a:solidFill>
                            <a:schemeClr val="dk1"/>
                          </a:solidFill>
                        </a:rPr>
                        <a:t>04</a:t>
                      </a:r>
                      <a:r>
                        <a:rPr b="0" i="0" lang="en-US" sz="900" u="none" cap="none" strike="noStrike">
                          <a:solidFill>
                            <a:schemeClr val="dk1"/>
                          </a:solidFill>
                          <a:latin typeface="Arial"/>
                          <a:ea typeface="Arial"/>
                          <a:cs typeface="Arial"/>
                          <a:sym typeface="Arial"/>
                        </a:rPr>
                        <a:t>/</a:t>
                      </a:r>
                      <a:r>
                        <a:rPr lang="en-US" sz="900" u="none" cap="none" strike="noStrike">
                          <a:solidFill>
                            <a:schemeClr val="dk1"/>
                          </a:solidFill>
                        </a:rPr>
                        <a:t>2026</a:t>
                      </a:r>
                      <a:endParaRPr b="0" i="0" sz="9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79"/>
                            </a:ext>
                          </a:extLst>
                        </a:rPr>
                        <a:t>Selecting student tutors, external trainers, alumni or other facilitators for the academic offerings</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61" name="Google Shape;1161;g3ab98dd76e9_0_434"/>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4:</a:t>
            </a:r>
            <a:r>
              <a:rPr b="0" i="1" lang="en-US" sz="1200" u="none" cap="none" strike="noStrike">
                <a:solidFill>
                  <a:schemeClr val="dk1"/>
                </a:solidFill>
                <a:latin typeface="Arial"/>
                <a:ea typeface="Arial"/>
                <a:cs typeface="Arial"/>
                <a:sym typeface="Arial"/>
              </a:rPr>
              <a:t> </a:t>
            </a:r>
            <a:r>
              <a:rPr b="0" i="0" lang="en-US" sz="1200" u="none" cap="none" strike="noStrike">
                <a:solidFill>
                  <a:schemeClr val="dk1"/>
                </a:solidFill>
                <a:latin typeface="Arial"/>
                <a:ea typeface="Arial"/>
                <a:cs typeface="Arial"/>
                <a:sym typeface="Arial"/>
              </a:rPr>
              <a:t>Increasing the value of the academic pillar by expanding academic offerings tailored to students needs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graphicFrame>
        <p:nvGraphicFramePr>
          <p:cNvPr id="1166" name="Google Shape;1166;g3ab98dd76e9_0_528"/>
          <p:cNvGraphicFramePr/>
          <p:nvPr/>
        </p:nvGraphicFramePr>
        <p:xfrm>
          <a:off x="104119" y="4469628"/>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0"/>
                            </a:ext>
                          </a:extLst>
                        </a:rPr>
                        <a:t>Leading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Amount STAR members who uses the new academic offering per block</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30 members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Amount of added academic offerings by Q4 2026</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Average student satisfaction with academic offerings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5 (trainings)</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4 / 5 (questionnaire after offering)</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67" name="Google Shape;1167;g3ab98dd76e9_0_528"/>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168" name="Google Shape;1168;g3ab98dd76e9_0_528"/>
          <p:cNvSpPr/>
          <p:nvPr/>
        </p:nvSpPr>
        <p:spPr>
          <a:xfrm>
            <a:off x="104119" y="988985"/>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Estimated financial costs </a:t>
            </a:r>
            <a:r>
              <a:rPr b="0" i="1" lang="en-US" sz="1000" u="none" cap="none" strike="noStrike">
                <a:solidFill>
                  <a:srgbClr val="FFFFFF"/>
                </a:solidFill>
                <a:latin typeface="Arial"/>
                <a:ea typeface="Arial"/>
                <a:cs typeface="Arial"/>
                <a:sym typeface="Arial"/>
              </a:rPr>
              <a:t>(if any)</a:t>
            </a:r>
            <a:endParaRPr b="0" i="0" sz="1400" u="none" cap="none" strike="noStrike">
              <a:solidFill>
                <a:srgbClr val="000000"/>
              </a:solidFill>
              <a:latin typeface="Arial"/>
              <a:ea typeface="Arial"/>
              <a:cs typeface="Arial"/>
              <a:sym typeface="Arial"/>
            </a:endParaRPr>
          </a:p>
        </p:txBody>
      </p:sp>
      <p:sp>
        <p:nvSpPr>
          <p:cNvPr id="1169" name="Google Shape;1169;g3ab98dd76e9_0_528"/>
          <p:cNvSpPr/>
          <p:nvPr/>
        </p:nvSpPr>
        <p:spPr>
          <a:xfrm>
            <a:off x="6271836" y="3254370"/>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Estimated capacity required in the Value Driver</a:t>
            </a:r>
            <a:endParaRPr b="0" i="0" sz="1400" u="none" cap="none" strike="noStrike">
              <a:solidFill>
                <a:srgbClr val="000000"/>
              </a:solidFill>
              <a:latin typeface="Arial"/>
              <a:ea typeface="Arial"/>
              <a:cs typeface="Arial"/>
              <a:sym typeface="Arial"/>
            </a:endParaRPr>
          </a:p>
        </p:txBody>
      </p:sp>
      <p:graphicFrame>
        <p:nvGraphicFramePr>
          <p:cNvPr id="1170" name="Google Shape;1170;g3ab98dd76e9_0_528"/>
          <p:cNvGraphicFramePr/>
          <p:nvPr/>
        </p:nvGraphicFramePr>
        <p:xfrm>
          <a:off x="6271836" y="3567056"/>
          <a:ext cx="3000000" cy="3000000"/>
        </p:xfrm>
        <a:graphic>
          <a:graphicData uri="http://schemas.openxmlformats.org/drawingml/2006/table">
            <a:tbl>
              <a:tblPr>
                <a:noFill/>
                <a:tableStyleId>{C5731C0F-C688-4FB1-88AB-C4D54DDAFE16}</a:tableStyleId>
              </a:tblPr>
              <a:tblGrid>
                <a:gridCol w="4553800"/>
                <a:gridCol w="1234475"/>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Name</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Hours/week</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Marc</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3 hours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Jésaja</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3 hours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171" name="Google Shape;1171;g3ab98dd76e9_0_528"/>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4:</a:t>
            </a:r>
            <a:r>
              <a:rPr b="0" i="1" lang="en-US" sz="1200" u="none" cap="none" strike="noStrike">
                <a:solidFill>
                  <a:schemeClr val="dk1"/>
                </a:solidFill>
                <a:latin typeface="Arial"/>
                <a:ea typeface="Arial"/>
                <a:cs typeface="Arial"/>
                <a:sym typeface="Arial"/>
              </a:rPr>
              <a:t> </a:t>
            </a:r>
            <a:r>
              <a:rPr b="0" i="0" lang="en-US" sz="1200" u="none" cap="none" strike="noStrike">
                <a:solidFill>
                  <a:schemeClr val="dk1"/>
                </a:solidFill>
                <a:latin typeface="Arial"/>
                <a:ea typeface="Arial"/>
                <a:cs typeface="Arial"/>
                <a:sym typeface="Arial"/>
              </a:rPr>
              <a:t>Increasing the value of the academic pillar by expanding academic offerings tailored to students needs</a:t>
            </a:r>
            <a:endParaRPr b="0" i="0" sz="1400" u="none" cap="none" strike="noStrike">
              <a:solidFill>
                <a:srgbClr val="000000"/>
              </a:solidFill>
              <a:latin typeface="Arial"/>
              <a:ea typeface="Arial"/>
              <a:cs typeface="Arial"/>
              <a:sym typeface="Arial"/>
            </a:endParaRPr>
          </a:p>
        </p:txBody>
      </p:sp>
      <p:sp>
        <p:nvSpPr>
          <p:cNvPr id="1172" name="Google Shape;1172;g3ab98dd76e9_0_528"/>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Impact, resourcing and support</a:t>
            </a:r>
            <a:endParaRPr b="0" i="0" sz="1400" u="none" cap="none" strike="noStrike">
              <a:solidFill>
                <a:srgbClr val="000000"/>
              </a:solidFill>
              <a:latin typeface="Arial"/>
              <a:ea typeface="Arial"/>
              <a:cs typeface="Arial"/>
              <a:sym typeface="Arial"/>
            </a:endParaRPr>
          </a:p>
        </p:txBody>
      </p:sp>
      <p:sp>
        <p:nvSpPr>
          <p:cNvPr id="1173" name="Google Shape;1173;g3ab98dd76e9_0_528"/>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174" name="Google Shape;1174;g3ab98dd76e9_0_528"/>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1175" name="Google Shape;1175;g3ab98dd76e9_0_528"/>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1176" name="Google Shape;1176;g3ab98dd76e9_0_528"/>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L2</a:t>
            </a:r>
            <a:endParaRPr b="1" i="0" sz="1400" u="none" cap="none" strike="noStrike">
              <a:solidFill>
                <a:schemeClr val="lt1"/>
              </a:solidFill>
              <a:latin typeface="Arial"/>
              <a:ea typeface="Arial"/>
              <a:cs typeface="Arial"/>
              <a:sym typeface="Arial"/>
            </a:endParaRPr>
          </a:p>
        </p:txBody>
      </p:sp>
      <p:sp>
        <p:nvSpPr>
          <p:cNvPr id="1177" name="Google Shape;1177;g3ab98dd76e9_0_528"/>
          <p:cNvSpPr/>
          <p:nvPr/>
        </p:nvSpPr>
        <p:spPr>
          <a:xfrm>
            <a:off x="3728566" y="1329627"/>
            <a:ext cx="166800" cy="1617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78" name="Google Shape;1178;g3ab98dd76e9_0_528"/>
          <p:cNvSpPr/>
          <p:nvPr/>
        </p:nvSpPr>
        <p:spPr>
          <a:xfrm>
            <a:off x="2694933" y="1329627"/>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79" name="Google Shape;1179;g3ab98dd76e9_0_528"/>
          <p:cNvSpPr/>
          <p:nvPr/>
        </p:nvSpPr>
        <p:spPr>
          <a:xfrm>
            <a:off x="1661300" y="1329627"/>
            <a:ext cx="166800" cy="1617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180" name="Google Shape;1180;g3ab98dd76e9_0_528"/>
          <p:cNvSpPr/>
          <p:nvPr/>
        </p:nvSpPr>
        <p:spPr>
          <a:xfrm>
            <a:off x="4762198" y="1329627"/>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1181" name="Google Shape;1181;g3ab98dd76e9_0_528"/>
          <p:cNvGrpSpPr/>
          <p:nvPr/>
        </p:nvGrpSpPr>
        <p:grpSpPr>
          <a:xfrm>
            <a:off x="1946924" y="1282831"/>
            <a:ext cx="286200" cy="255393"/>
            <a:chOff x="2088345" y="1282831"/>
            <a:chExt cx="286200" cy="255393"/>
          </a:xfrm>
        </p:grpSpPr>
        <p:sp>
          <p:nvSpPr>
            <p:cNvPr id="1182" name="Google Shape;1182;g3ab98dd76e9_0_528"/>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1183" name="Google Shape;1183;g3ab98dd76e9_0_528"/>
            <p:cNvPicPr preferRelativeResize="0"/>
            <p:nvPr/>
          </p:nvPicPr>
          <p:blipFill rotWithShape="1">
            <a:blip r:embed="rId4">
              <a:alphaModFix/>
            </a:blip>
            <a:srcRect b="0" l="0" r="0" t="0"/>
            <a:stretch/>
          </p:blipFill>
          <p:spPr>
            <a:xfrm>
              <a:off x="2103823" y="1282831"/>
              <a:ext cx="255393" cy="255393"/>
            </a:xfrm>
            <a:prstGeom prst="rect">
              <a:avLst/>
            </a:prstGeom>
            <a:noFill/>
            <a:ln>
              <a:noFill/>
            </a:ln>
          </p:spPr>
        </p:pic>
      </p:grpSp>
      <p:grpSp>
        <p:nvGrpSpPr>
          <p:cNvPr id="1184" name="Google Shape;1184;g3ab98dd76e9_0_528"/>
          <p:cNvGrpSpPr/>
          <p:nvPr/>
        </p:nvGrpSpPr>
        <p:grpSpPr>
          <a:xfrm>
            <a:off x="2939391" y="1282831"/>
            <a:ext cx="286200" cy="255393"/>
            <a:chOff x="3062078" y="1282831"/>
            <a:chExt cx="286200" cy="255393"/>
          </a:xfrm>
        </p:grpSpPr>
        <p:sp>
          <p:nvSpPr>
            <p:cNvPr id="1185" name="Google Shape;1185;g3ab98dd76e9_0_528"/>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1186" name="Google Shape;1186;g3ab98dd76e9_0_528"/>
            <p:cNvPicPr preferRelativeResize="0"/>
            <p:nvPr/>
          </p:nvPicPr>
          <p:blipFill rotWithShape="1">
            <a:blip r:embed="rId4">
              <a:alphaModFix/>
            </a:blip>
            <a:srcRect b="0" l="0" r="0" t="0"/>
            <a:stretch/>
          </p:blipFill>
          <p:spPr>
            <a:xfrm>
              <a:off x="3077556" y="1282831"/>
              <a:ext cx="255393" cy="255393"/>
            </a:xfrm>
            <a:prstGeom prst="rect">
              <a:avLst/>
            </a:prstGeom>
            <a:noFill/>
            <a:ln>
              <a:noFill/>
            </a:ln>
          </p:spPr>
        </p:pic>
      </p:grpSp>
      <p:grpSp>
        <p:nvGrpSpPr>
          <p:cNvPr id="1187" name="Google Shape;1187;g3ab98dd76e9_0_528"/>
          <p:cNvGrpSpPr/>
          <p:nvPr/>
        </p:nvGrpSpPr>
        <p:grpSpPr>
          <a:xfrm>
            <a:off x="3998058" y="1282831"/>
            <a:ext cx="286200" cy="255393"/>
            <a:chOff x="4083248" y="1282831"/>
            <a:chExt cx="286200" cy="255393"/>
          </a:xfrm>
        </p:grpSpPr>
        <p:sp>
          <p:nvSpPr>
            <p:cNvPr id="1188" name="Google Shape;1188;g3ab98dd76e9_0_528"/>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1189" name="Google Shape;1189;g3ab98dd76e9_0_528"/>
            <p:cNvPicPr preferRelativeResize="0"/>
            <p:nvPr/>
          </p:nvPicPr>
          <p:blipFill rotWithShape="1">
            <a:blip r:embed="rId4">
              <a:alphaModFix/>
            </a:blip>
            <a:srcRect b="0" l="0" r="0" t="0"/>
            <a:stretch/>
          </p:blipFill>
          <p:spPr>
            <a:xfrm>
              <a:off x="4098725" y="1282831"/>
              <a:ext cx="255393" cy="255393"/>
            </a:xfrm>
            <a:prstGeom prst="rect">
              <a:avLst/>
            </a:prstGeom>
            <a:noFill/>
            <a:ln>
              <a:noFill/>
            </a:ln>
          </p:spPr>
        </p:pic>
      </p:grpSp>
      <p:grpSp>
        <p:nvGrpSpPr>
          <p:cNvPr id="1190" name="Google Shape;1190;g3ab98dd76e9_0_528"/>
          <p:cNvGrpSpPr/>
          <p:nvPr/>
        </p:nvGrpSpPr>
        <p:grpSpPr>
          <a:xfrm>
            <a:off x="5022656" y="1282831"/>
            <a:ext cx="286200" cy="255393"/>
            <a:chOff x="4837632" y="1282831"/>
            <a:chExt cx="286200" cy="255393"/>
          </a:xfrm>
        </p:grpSpPr>
        <p:sp>
          <p:nvSpPr>
            <p:cNvPr id="1191" name="Google Shape;1191;g3ab98dd76e9_0_528"/>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1192" name="Google Shape;1192;g3ab98dd76e9_0_528"/>
            <p:cNvPicPr preferRelativeResize="0"/>
            <p:nvPr/>
          </p:nvPicPr>
          <p:blipFill rotWithShape="1">
            <a:blip r:embed="rId4">
              <a:alphaModFix/>
            </a:blip>
            <a:srcRect b="0" l="0" r="0" t="0"/>
            <a:stretch/>
          </p:blipFill>
          <p:spPr>
            <a:xfrm>
              <a:off x="4837632" y="1282831"/>
              <a:ext cx="255393" cy="255393"/>
            </a:xfrm>
            <a:prstGeom prst="rect">
              <a:avLst/>
            </a:prstGeom>
            <a:noFill/>
            <a:ln>
              <a:noFill/>
            </a:ln>
          </p:spPr>
        </p:pic>
      </p:grpSp>
      <p:sp>
        <p:nvSpPr>
          <p:cNvPr id="1193" name="Google Shape;1193;g3ab98dd76e9_0_528"/>
          <p:cNvSpPr txBox="1"/>
          <p:nvPr/>
        </p:nvSpPr>
        <p:spPr>
          <a:xfrm>
            <a:off x="1946924" y="1540336"/>
            <a:ext cx="51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1194" name="Google Shape;1194;g3ab98dd76e9_0_528"/>
          <p:cNvSpPr txBox="1"/>
          <p:nvPr/>
        </p:nvSpPr>
        <p:spPr>
          <a:xfrm>
            <a:off x="2939391" y="1540336"/>
            <a:ext cx="6252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195" name="Google Shape;1195;g3ab98dd76e9_0_528"/>
          <p:cNvSpPr txBox="1"/>
          <p:nvPr/>
        </p:nvSpPr>
        <p:spPr>
          <a:xfrm>
            <a:off x="3998058" y="1540336"/>
            <a:ext cx="6957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196" name="Google Shape;1196;g3ab98dd76e9_0_528"/>
          <p:cNvSpPr txBox="1"/>
          <p:nvPr/>
        </p:nvSpPr>
        <p:spPr>
          <a:xfrm>
            <a:off x="5021994" y="1540336"/>
            <a:ext cx="5868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1197" name="Google Shape;1197;g3ab98dd76e9_0_528"/>
          <p:cNvSpPr txBox="1"/>
          <p:nvPr/>
        </p:nvSpPr>
        <p:spPr>
          <a:xfrm>
            <a:off x="110241" y="1215069"/>
            <a:ext cx="13080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One-time investment:</a:t>
            </a:r>
            <a:endParaRPr b="0" i="0" sz="1400" u="none" cap="none" strike="noStrike">
              <a:solidFill>
                <a:srgbClr val="000000"/>
              </a:solidFill>
              <a:latin typeface="Arial"/>
              <a:ea typeface="Arial"/>
              <a:cs typeface="Arial"/>
              <a:sym typeface="Arial"/>
            </a:endParaRPr>
          </a:p>
        </p:txBody>
      </p:sp>
      <p:sp>
        <p:nvSpPr>
          <p:cNvPr id="1198" name="Google Shape;1198;g3ab98dd76e9_0_528"/>
          <p:cNvSpPr txBox="1"/>
          <p:nvPr/>
        </p:nvSpPr>
        <p:spPr>
          <a:xfrm>
            <a:off x="109380" y="1887500"/>
            <a:ext cx="84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Annual costs:</a:t>
            </a:r>
            <a:endParaRPr b="0" i="0" sz="1400" u="none" cap="none" strike="noStrike">
              <a:solidFill>
                <a:srgbClr val="000000"/>
              </a:solidFill>
              <a:latin typeface="Arial"/>
              <a:ea typeface="Arial"/>
              <a:cs typeface="Arial"/>
              <a:sym typeface="Arial"/>
            </a:endParaRPr>
          </a:p>
        </p:txBody>
      </p:sp>
      <p:cxnSp>
        <p:nvCxnSpPr>
          <p:cNvPr id="1199" name="Google Shape;1199;g3ab98dd76e9_0_528"/>
          <p:cNvCxnSpPr/>
          <p:nvPr/>
        </p:nvCxnSpPr>
        <p:spPr>
          <a:xfrm>
            <a:off x="123767" y="1852147"/>
            <a:ext cx="5779800" cy="0"/>
          </a:xfrm>
          <a:prstGeom prst="straightConnector1">
            <a:avLst/>
          </a:prstGeom>
          <a:noFill/>
          <a:ln cap="flat" cmpd="sng" w="9525">
            <a:solidFill>
              <a:schemeClr val="accent1"/>
            </a:solidFill>
            <a:prstDash val="solid"/>
            <a:miter lim="800000"/>
            <a:headEnd len="sm" w="sm" type="none"/>
            <a:tailEnd len="sm" w="sm" type="none"/>
          </a:ln>
        </p:spPr>
      </p:cxnSp>
      <p:sp>
        <p:nvSpPr>
          <p:cNvPr id="1200" name="Google Shape;1200;g3ab98dd76e9_0_528"/>
          <p:cNvSpPr/>
          <p:nvPr/>
        </p:nvSpPr>
        <p:spPr>
          <a:xfrm>
            <a:off x="3728566" y="2065135"/>
            <a:ext cx="166800" cy="1617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201" name="Google Shape;1201;g3ab98dd76e9_0_528"/>
          <p:cNvSpPr/>
          <p:nvPr/>
        </p:nvSpPr>
        <p:spPr>
          <a:xfrm>
            <a:off x="2694933" y="2065135"/>
            <a:ext cx="166800" cy="161700"/>
          </a:xfrm>
          <a:prstGeom prst="rect">
            <a:avLst/>
          </a:prstGeom>
          <a:solidFill>
            <a:schemeClr val="lt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202" name="Google Shape;1202;g3ab98dd76e9_0_528"/>
          <p:cNvSpPr/>
          <p:nvPr/>
        </p:nvSpPr>
        <p:spPr>
          <a:xfrm>
            <a:off x="1661300" y="2065135"/>
            <a:ext cx="166800" cy="1617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203" name="Google Shape;1203;g3ab98dd76e9_0_528"/>
          <p:cNvSpPr/>
          <p:nvPr/>
        </p:nvSpPr>
        <p:spPr>
          <a:xfrm>
            <a:off x="4762198" y="2065135"/>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1204" name="Google Shape;1204;g3ab98dd76e9_0_528"/>
          <p:cNvGrpSpPr/>
          <p:nvPr/>
        </p:nvGrpSpPr>
        <p:grpSpPr>
          <a:xfrm>
            <a:off x="1946924" y="2018339"/>
            <a:ext cx="286200" cy="255393"/>
            <a:chOff x="2088345" y="1282831"/>
            <a:chExt cx="286200" cy="255393"/>
          </a:xfrm>
        </p:grpSpPr>
        <p:sp>
          <p:nvSpPr>
            <p:cNvPr id="1205" name="Google Shape;1205;g3ab98dd76e9_0_528"/>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1206" name="Google Shape;1206;g3ab98dd76e9_0_528"/>
            <p:cNvPicPr preferRelativeResize="0"/>
            <p:nvPr/>
          </p:nvPicPr>
          <p:blipFill rotWithShape="1">
            <a:blip r:embed="rId4">
              <a:alphaModFix/>
            </a:blip>
            <a:srcRect b="0" l="0" r="0" t="0"/>
            <a:stretch/>
          </p:blipFill>
          <p:spPr>
            <a:xfrm>
              <a:off x="2103823" y="1282831"/>
              <a:ext cx="255393" cy="255393"/>
            </a:xfrm>
            <a:prstGeom prst="rect">
              <a:avLst/>
            </a:prstGeom>
            <a:noFill/>
            <a:ln>
              <a:noFill/>
            </a:ln>
          </p:spPr>
        </p:pic>
      </p:grpSp>
      <p:grpSp>
        <p:nvGrpSpPr>
          <p:cNvPr id="1207" name="Google Shape;1207;g3ab98dd76e9_0_528"/>
          <p:cNvGrpSpPr/>
          <p:nvPr/>
        </p:nvGrpSpPr>
        <p:grpSpPr>
          <a:xfrm>
            <a:off x="2939391" y="2018339"/>
            <a:ext cx="286200" cy="255393"/>
            <a:chOff x="3062078" y="1282831"/>
            <a:chExt cx="286200" cy="255393"/>
          </a:xfrm>
        </p:grpSpPr>
        <p:sp>
          <p:nvSpPr>
            <p:cNvPr id="1208" name="Google Shape;1208;g3ab98dd76e9_0_528"/>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1209" name="Google Shape;1209;g3ab98dd76e9_0_528"/>
            <p:cNvPicPr preferRelativeResize="0"/>
            <p:nvPr/>
          </p:nvPicPr>
          <p:blipFill rotWithShape="1">
            <a:blip r:embed="rId4">
              <a:alphaModFix/>
            </a:blip>
            <a:srcRect b="0" l="0" r="0" t="0"/>
            <a:stretch/>
          </p:blipFill>
          <p:spPr>
            <a:xfrm>
              <a:off x="3077556" y="1282831"/>
              <a:ext cx="255393" cy="255393"/>
            </a:xfrm>
            <a:prstGeom prst="rect">
              <a:avLst/>
            </a:prstGeom>
            <a:noFill/>
            <a:ln>
              <a:noFill/>
            </a:ln>
          </p:spPr>
        </p:pic>
      </p:grpSp>
      <p:grpSp>
        <p:nvGrpSpPr>
          <p:cNvPr id="1210" name="Google Shape;1210;g3ab98dd76e9_0_528"/>
          <p:cNvGrpSpPr/>
          <p:nvPr/>
        </p:nvGrpSpPr>
        <p:grpSpPr>
          <a:xfrm>
            <a:off x="3998058" y="2018339"/>
            <a:ext cx="286200" cy="255393"/>
            <a:chOff x="4083248" y="1282831"/>
            <a:chExt cx="286200" cy="255393"/>
          </a:xfrm>
        </p:grpSpPr>
        <p:sp>
          <p:nvSpPr>
            <p:cNvPr id="1211" name="Google Shape;1211;g3ab98dd76e9_0_528"/>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1212" name="Google Shape;1212;g3ab98dd76e9_0_528"/>
            <p:cNvPicPr preferRelativeResize="0"/>
            <p:nvPr/>
          </p:nvPicPr>
          <p:blipFill rotWithShape="1">
            <a:blip r:embed="rId4">
              <a:alphaModFix/>
            </a:blip>
            <a:srcRect b="0" l="0" r="0" t="0"/>
            <a:stretch/>
          </p:blipFill>
          <p:spPr>
            <a:xfrm>
              <a:off x="4098725" y="1282831"/>
              <a:ext cx="255393" cy="255393"/>
            </a:xfrm>
            <a:prstGeom prst="rect">
              <a:avLst/>
            </a:prstGeom>
            <a:noFill/>
            <a:ln>
              <a:noFill/>
            </a:ln>
          </p:spPr>
        </p:pic>
      </p:grpSp>
      <p:grpSp>
        <p:nvGrpSpPr>
          <p:cNvPr id="1213" name="Google Shape;1213;g3ab98dd76e9_0_528"/>
          <p:cNvGrpSpPr/>
          <p:nvPr/>
        </p:nvGrpSpPr>
        <p:grpSpPr>
          <a:xfrm>
            <a:off x="5022656" y="2018339"/>
            <a:ext cx="286200" cy="255393"/>
            <a:chOff x="4837632" y="1282831"/>
            <a:chExt cx="286200" cy="255393"/>
          </a:xfrm>
        </p:grpSpPr>
        <p:sp>
          <p:nvSpPr>
            <p:cNvPr id="1214" name="Google Shape;1214;g3ab98dd76e9_0_528"/>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1215" name="Google Shape;1215;g3ab98dd76e9_0_528"/>
            <p:cNvPicPr preferRelativeResize="0"/>
            <p:nvPr/>
          </p:nvPicPr>
          <p:blipFill rotWithShape="1">
            <a:blip r:embed="rId4">
              <a:alphaModFix/>
            </a:blip>
            <a:srcRect b="0" l="0" r="0" t="0"/>
            <a:stretch/>
          </p:blipFill>
          <p:spPr>
            <a:xfrm>
              <a:off x="4837632" y="1282831"/>
              <a:ext cx="255393" cy="255393"/>
            </a:xfrm>
            <a:prstGeom prst="rect">
              <a:avLst/>
            </a:prstGeom>
            <a:noFill/>
            <a:ln>
              <a:noFill/>
            </a:ln>
          </p:spPr>
        </p:pic>
      </p:grpSp>
      <p:sp>
        <p:nvSpPr>
          <p:cNvPr id="1216" name="Google Shape;1216;g3ab98dd76e9_0_528"/>
          <p:cNvSpPr txBox="1"/>
          <p:nvPr/>
        </p:nvSpPr>
        <p:spPr>
          <a:xfrm>
            <a:off x="1946924" y="2275844"/>
            <a:ext cx="51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1217" name="Google Shape;1217;g3ab98dd76e9_0_528"/>
          <p:cNvSpPr txBox="1"/>
          <p:nvPr/>
        </p:nvSpPr>
        <p:spPr>
          <a:xfrm>
            <a:off x="2939391" y="2275844"/>
            <a:ext cx="6252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218" name="Google Shape;1218;g3ab98dd76e9_0_528"/>
          <p:cNvSpPr txBox="1"/>
          <p:nvPr/>
        </p:nvSpPr>
        <p:spPr>
          <a:xfrm>
            <a:off x="3998058" y="2275844"/>
            <a:ext cx="6957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219" name="Google Shape;1219;g3ab98dd76e9_0_528"/>
          <p:cNvSpPr txBox="1"/>
          <p:nvPr/>
        </p:nvSpPr>
        <p:spPr>
          <a:xfrm>
            <a:off x="5021994" y="2275844"/>
            <a:ext cx="5868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1220" name="Google Shape;1220;g3ab98dd76e9_0_528"/>
          <p:cNvSpPr/>
          <p:nvPr/>
        </p:nvSpPr>
        <p:spPr>
          <a:xfrm>
            <a:off x="104125" y="2985001"/>
            <a:ext cx="5998800" cy="11574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1"/>
                  </a:ext>
                </a:extLst>
              </a:rPr>
              <a:t>O</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2"/>
                  </a:ext>
                </a:extLst>
              </a:rPr>
              <a:t>n top of that, we are expecting to pay at least (part) of the salaries of the tutors. STAR will compensate student tutors through the Dutch volunteer allowance scheme, offering fixed per-session fees within legal limits. It will be a maximum fee of €210 per month.</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3"/>
                  </a:ext>
                </a:extLst>
              </a:rPr>
              <a:t>Another potential annual costs is Zoom</a:t>
            </a:r>
            <a:r>
              <a:rPr b="0" i="0" lang="en-US" sz="1000" u="none" cap="none" strike="noStrike">
                <a:solidFill>
                  <a:schemeClr val="dk1"/>
                </a:solidFill>
                <a:latin typeface="Arial"/>
                <a:ea typeface="Arial"/>
                <a:cs typeface="Arial"/>
                <a:sym typeface="Arial"/>
              </a:rPr>
              <a:t>. The reason why it is only a potential cost is because the tutors might not be able to give the training on campus.Zoom Workplace Pro costing 150 euros per year. It does not allow parallel meetings so multiple subscriptions could be needed.</a:t>
            </a:r>
            <a:endParaRPr b="0" i="0" sz="1000" u="none" cap="none" strike="noStrike">
              <a:solidFill>
                <a:schemeClr val="dk1"/>
              </a:solidFill>
              <a:latin typeface="Arial"/>
              <a:ea typeface="Arial"/>
              <a:cs typeface="Arial"/>
              <a:sym typeface="Arial"/>
            </a:endParaRPr>
          </a:p>
        </p:txBody>
      </p:sp>
      <p:sp>
        <p:nvSpPr>
          <p:cNvPr id="1221" name="Google Shape;1221;g3ab98dd76e9_0_528"/>
          <p:cNvSpPr/>
          <p:nvPr/>
        </p:nvSpPr>
        <p:spPr>
          <a:xfrm>
            <a:off x="104119" y="2681041"/>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2. Description of costs</a:t>
            </a:r>
            <a:endParaRPr b="0" i="1" sz="1000" u="none" cap="none" strike="noStrike">
              <a:solidFill>
                <a:schemeClr val="lt1"/>
              </a:solidFill>
              <a:latin typeface="Arial"/>
              <a:ea typeface="Arial"/>
              <a:cs typeface="Arial"/>
              <a:sym typeface="Arial"/>
            </a:endParaRPr>
          </a:p>
        </p:txBody>
      </p:sp>
      <p:sp>
        <p:nvSpPr>
          <p:cNvPr id="1222" name="Google Shape;1222;g3ab98dd76e9_0_528"/>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223" name="Google Shape;1223;g3ab98dd76e9_0_528"/>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224" name="Google Shape;1224;g3ab98dd76e9_0_528"/>
          <p:cNvSpPr/>
          <p:nvPr/>
        </p:nvSpPr>
        <p:spPr>
          <a:xfrm>
            <a:off x="6271836" y="988985"/>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Governance</a:t>
            </a:r>
            <a:endParaRPr b="0" i="0" sz="1400" u="none" cap="none" strike="noStrike">
              <a:solidFill>
                <a:srgbClr val="000000"/>
              </a:solidFill>
              <a:latin typeface="Arial"/>
              <a:ea typeface="Arial"/>
              <a:cs typeface="Arial"/>
              <a:sym typeface="Arial"/>
            </a:endParaRPr>
          </a:p>
        </p:txBody>
      </p:sp>
      <p:sp>
        <p:nvSpPr>
          <p:cNvPr id="1225" name="Google Shape;1225;g3ab98dd76e9_0_528"/>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226" name="Google Shape;1226;g3ab98dd76e9_0_528"/>
          <p:cNvGrpSpPr/>
          <p:nvPr/>
        </p:nvGrpSpPr>
        <p:grpSpPr>
          <a:xfrm>
            <a:off x="10952252" y="306660"/>
            <a:ext cx="152985" cy="144230"/>
            <a:chOff x="-3204864" y="2816087"/>
            <a:chExt cx="1413910" cy="1332993"/>
          </a:xfrm>
        </p:grpSpPr>
        <p:sp>
          <p:nvSpPr>
            <p:cNvPr id="1227" name="Google Shape;1227;g3ab98dd76e9_0_528"/>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28" name="Google Shape;1228;g3ab98dd76e9_0_528"/>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229" name="Google Shape;1229;g3ab98dd76e9_0_528"/>
          <p:cNvGrpSpPr/>
          <p:nvPr/>
        </p:nvGrpSpPr>
        <p:grpSpPr>
          <a:xfrm>
            <a:off x="10952252" y="641389"/>
            <a:ext cx="152985" cy="144230"/>
            <a:chOff x="-3204864" y="2816087"/>
            <a:chExt cx="1413910" cy="1332993"/>
          </a:xfrm>
        </p:grpSpPr>
        <p:sp>
          <p:nvSpPr>
            <p:cNvPr id="1230" name="Google Shape;1230;g3ab98dd76e9_0_528"/>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31" name="Google Shape;1231;g3ab98dd76e9_0_528"/>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232" name="Google Shape;1232;g3ab98dd76e9_0_528"/>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233" name="Google Shape;1233;g3ab98dd76e9_0_528"/>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234" name="Google Shape;1234;g3ab98dd76e9_0_528"/>
          <p:cNvGrpSpPr/>
          <p:nvPr/>
        </p:nvGrpSpPr>
        <p:grpSpPr>
          <a:xfrm>
            <a:off x="11746584" y="108549"/>
            <a:ext cx="360688" cy="374038"/>
            <a:chOff x="-3204864" y="2816087"/>
            <a:chExt cx="1413910" cy="1332993"/>
          </a:xfrm>
        </p:grpSpPr>
        <p:sp>
          <p:nvSpPr>
            <p:cNvPr id="1235" name="Google Shape;1235;g3ab98dd76e9_0_528"/>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36" name="Google Shape;1236;g3ab98dd76e9_0_528"/>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237" name="Google Shape;1237;g3ab98dd76e9_0_528"/>
          <p:cNvGrpSpPr/>
          <p:nvPr/>
        </p:nvGrpSpPr>
        <p:grpSpPr>
          <a:xfrm>
            <a:off x="10953246" y="474024"/>
            <a:ext cx="152985" cy="144230"/>
            <a:chOff x="-3204864" y="2816087"/>
            <a:chExt cx="1413910" cy="1332993"/>
          </a:xfrm>
        </p:grpSpPr>
        <p:sp>
          <p:nvSpPr>
            <p:cNvPr id="1238" name="Google Shape;1238;g3ab98dd76e9_0_528"/>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39" name="Google Shape;1239;g3ab98dd76e9_0_528"/>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240" name="Google Shape;1240;g3ab98dd76e9_0_528"/>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241" name="Google Shape;1241;g3ab98dd76e9_0_528"/>
          <p:cNvSpPr/>
          <p:nvPr/>
        </p:nvSpPr>
        <p:spPr>
          <a:xfrm>
            <a:off x="104119" y="4240091"/>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3. Leading KPIs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How do we notice that we have changed (something in) STAR?</a:t>
            </a:r>
            <a:endParaRPr b="0" i="1" sz="1000" u="none" cap="none" strike="noStrike">
              <a:solidFill>
                <a:schemeClr val="lt1"/>
              </a:solidFill>
              <a:latin typeface="Arial"/>
              <a:ea typeface="Arial"/>
              <a:cs typeface="Arial"/>
              <a:sym typeface="Arial"/>
            </a:endParaRPr>
          </a:p>
        </p:txBody>
      </p:sp>
      <p:sp>
        <p:nvSpPr>
          <p:cNvPr id="1242" name="Google Shape;1242;g3ab98dd76e9_0_528"/>
          <p:cNvSpPr/>
          <p:nvPr/>
        </p:nvSpPr>
        <p:spPr>
          <a:xfrm>
            <a:off x="14269" y="5802679"/>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4. Lagging KPI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What is the envisioned / end impact of the change?</a:t>
            </a:r>
            <a:endParaRPr b="0" i="0" sz="1400" u="none" cap="none" strike="noStrike">
              <a:solidFill>
                <a:srgbClr val="000000"/>
              </a:solidFill>
              <a:latin typeface="Arial"/>
              <a:ea typeface="Arial"/>
              <a:cs typeface="Arial"/>
              <a:sym typeface="Arial"/>
            </a:endParaRPr>
          </a:p>
        </p:txBody>
      </p:sp>
      <p:graphicFrame>
        <p:nvGraphicFramePr>
          <p:cNvPr id="1243" name="Google Shape;1243;g3ab98dd76e9_0_528"/>
          <p:cNvGraphicFramePr/>
          <p:nvPr/>
        </p:nvGraphicFramePr>
        <p:xfrm>
          <a:off x="83094" y="5931429"/>
          <a:ext cx="3000000" cy="3000000"/>
        </p:xfrm>
        <a:graphic>
          <a:graphicData uri="http://schemas.openxmlformats.org/drawingml/2006/table">
            <a:tbl>
              <a:tblPr>
                <a:noFill/>
                <a:tableStyleId>{C5731C0F-C688-4FB1-88AB-C4D54DDAFE16}</a:tableStyleId>
              </a:tblPr>
              <a:tblGrid>
                <a:gridCol w="4278550"/>
                <a:gridCol w="1720250"/>
              </a:tblGrid>
              <a:tr h="3635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4"/>
                            </a:ext>
                          </a:extLst>
                        </a:rPr>
                        <a:t>Lagging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85"/>
                            </a:ext>
                          </a:extLst>
                        </a:rPr>
                        <a:t>Growth in exam preparation participation compared to last year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20% increase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Uplift = Pass rate of STAR participants−Overall course pass rate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86"/>
                            </a:ext>
                          </a:extLst>
                        </a:rPr>
                        <a:t>10%</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Coverage Rate of the new academic offering</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5% of STAR Members </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244" name="Google Shape;1244;g3ab98dd76e9_0_528"/>
          <p:cNvGraphicFramePr/>
          <p:nvPr/>
        </p:nvGraphicFramePr>
        <p:xfrm>
          <a:off x="6271836" y="1303501"/>
          <a:ext cx="3000000" cy="3000000"/>
        </p:xfrm>
        <a:graphic>
          <a:graphicData uri="http://schemas.openxmlformats.org/drawingml/2006/table">
            <a:tbl>
              <a:tblPr>
                <a:noFill/>
                <a:tableStyleId>{C5731C0F-C688-4FB1-88AB-C4D54DDAFE16}</a:tableStyleId>
              </a:tblPr>
              <a:tblGrid>
                <a:gridCol w="2198750"/>
                <a:gridCol w="3589525"/>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Value driver team</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Jésaja (Lead) &amp; Marc (support)</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Key board members to consult (incl. role)</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Floris (Chair), Yvonne (Secretary), Bas (Project Manager Bachelor)</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Business as usual owner after Value Driver</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Jésaja, Academic Supervisor ,Academic Committee</a:t>
                      </a:r>
                      <a:endParaRPr sz="1400" u="none" cap="none" strike="noStrike"/>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SB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Verico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g3ab98dd76e9_0_610"/>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250" name="Google Shape;1250;g3ab98dd76e9_0_610"/>
          <p:cNvSpPr/>
          <p:nvPr/>
        </p:nvSpPr>
        <p:spPr>
          <a:xfrm>
            <a:off x="104119" y="988986"/>
            <a:ext cx="59544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a:t>
            </a:r>
            <a:r>
              <a:rPr b="1" i="0" lang="en-US" sz="1000" u="none" cap="none" strike="noStrike">
                <a:solidFill>
                  <a:srgbClr val="FFFFFF"/>
                </a:solidFill>
                <a:latin typeface="Arial"/>
                <a:ea typeface="Arial"/>
                <a:cs typeface="Arial"/>
                <a:sym typeface="Arial"/>
                <a:extLst>
                  <a:ext uri="http://customooxmlschemas.google.com/">
                    <go:slidesCustomData xmlns:go="http://customooxmlschemas.google.com/" textRoundtripDataId="87"/>
                  </a:ext>
                </a:extLst>
              </a:rPr>
              <a:t>Milestone</a:t>
            </a:r>
            <a:r>
              <a:rPr b="1" i="0" lang="en-US" sz="1000" u="none" cap="none" strike="noStrike">
                <a:solidFill>
                  <a:srgbClr val="FFFFFF"/>
                </a:solidFill>
                <a:latin typeface="Arial"/>
                <a:ea typeface="Arial"/>
                <a:cs typeface="Arial"/>
                <a:sym typeface="Arial"/>
              </a:rPr>
              <a:t> plan</a:t>
            </a:r>
            <a:endParaRPr b="0" i="0" sz="1400" u="none" cap="none" strike="noStrike">
              <a:solidFill>
                <a:srgbClr val="000000"/>
              </a:solidFill>
              <a:latin typeface="Arial"/>
              <a:ea typeface="Arial"/>
              <a:cs typeface="Arial"/>
              <a:sym typeface="Arial"/>
            </a:endParaRPr>
          </a:p>
        </p:txBody>
      </p:sp>
      <p:sp>
        <p:nvSpPr>
          <p:cNvPr id="1251" name="Google Shape;1251;g3ab98dd76e9_0_610"/>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1252" name="Google Shape;1252;g3ab98dd76e9_0_610"/>
          <p:cNvSpPr/>
          <p:nvPr/>
        </p:nvSpPr>
        <p:spPr>
          <a:xfrm>
            <a:off x="6133483" y="1943116"/>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Critical success factors and conditions that must be met to make Value Driver successful</a:t>
            </a:r>
            <a:r>
              <a:rPr b="1" baseline="30000" i="0" lang="en-US" sz="1000" u="none" cap="none" strike="noStrike">
                <a:solidFill>
                  <a:srgbClr val="FFFFFF"/>
                </a:solidFill>
                <a:latin typeface="Arial"/>
                <a:ea typeface="Arial"/>
                <a:cs typeface="Arial"/>
                <a:sym typeface="Arial"/>
              </a:rPr>
              <a:t>1</a:t>
            </a:r>
            <a:r>
              <a:rPr b="1" i="0" lang="en-US" sz="10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253" name="Google Shape;1253;g3ab98dd76e9_0_610"/>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254" name="Google Shape;1254;g3ab98dd76e9_0_610"/>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255" name="Google Shape;1255;g3ab98dd76e9_0_610"/>
          <p:cNvSpPr/>
          <p:nvPr/>
        </p:nvSpPr>
        <p:spPr>
          <a:xfrm>
            <a:off x="6133483" y="988887"/>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Concrete solutions and definition of done</a:t>
            </a:r>
            <a:endParaRPr b="0" i="0" sz="1400" u="none" cap="none" strike="noStrike">
              <a:solidFill>
                <a:srgbClr val="000000"/>
              </a:solidFill>
              <a:latin typeface="Arial"/>
              <a:ea typeface="Arial"/>
              <a:cs typeface="Arial"/>
              <a:sym typeface="Arial"/>
            </a:endParaRPr>
          </a:p>
        </p:txBody>
      </p:sp>
      <p:sp>
        <p:nvSpPr>
          <p:cNvPr id="1256" name="Google Shape;1256;g3ab98dd76e9_0_610"/>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4:</a:t>
            </a:r>
            <a:r>
              <a:rPr b="0" i="1" lang="en-US" sz="1200" u="none" cap="none" strike="noStrike">
                <a:solidFill>
                  <a:schemeClr val="dk1"/>
                </a:solidFill>
                <a:latin typeface="Arial"/>
                <a:ea typeface="Arial"/>
                <a:cs typeface="Arial"/>
                <a:sym typeface="Arial"/>
              </a:rPr>
              <a:t> </a:t>
            </a:r>
            <a:r>
              <a:rPr b="0" i="0" lang="en-US" sz="1200" u="none" cap="none" strike="noStrike">
                <a:solidFill>
                  <a:schemeClr val="dk1"/>
                </a:solidFill>
                <a:latin typeface="Arial"/>
                <a:ea typeface="Arial"/>
                <a:cs typeface="Arial"/>
                <a:sym typeface="Arial"/>
              </a:rPr>
              <a:t>Increasing the value of the academic pillar by expanding academic offerings tailored to students needs</a:t>
            </a:r>
            <a:endParaRPr b="0" i="0" sz="1400" u="none" cap="none" strike="noStrike">
              <a:solidFill>
                <a:srgbClr val="000000"/>
              </a:solidFill>
              <a:latin typeface="Arial"/>
              <a:ea typeface="Arial"/>
              <a:cs typeface="Arial"/>
              <a:sym typeface="Arial"/>
            </a:endParaRPr>
          </a:p>
        </p:txBody>
      </p:sp>
      <p:sp>
        <p:nvSpPr>
          <p:cNvPr id="1257" name="Google Shape;1257;g3ab98dd76e9_0_610"/>
          <p:cNvSpPr/>
          <p:nvPr/>
        </p:nvSpPr>
        <p:spPr>
          <a:xfrm>
            <a:off x="84077" y="125557"/>
            <a:ext cx="26205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1258" name="Google Shape;1258;g3ab98dd76e9_0_610"/>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1259" name="Google Shape;1259;g3ab98dd76e9_0_610"/>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260" name="Google Shape;1260;g3ab98dd76e9_0_610"/>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1261" name="Google Shape;1261;g3ab98dd76e9_0_610"/>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sp>
        <p:nvSpPr>
          <p:cNvPr id="1262" name="Google Shape;1262;g3ab98dd76e9_0_610"/>
          <p:cNvSpPr/>
          <p:nvPr/>
        </p:nvSpPr>
        <p:spPr>
          <a:xfrm>
            <a:off x="6133483" y="3131950"/>
            <a:ext cx="5979300" cy="688800"/>
          </a:xfrm>
          <a:prstGeom prst="roundRect">
            <a:avLst>
              <a:gd fmla="val 100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Competition from companies such as Athena, that also sell summaries and exam preparations resulting in a lack of demand.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Finding representative focus groups for the interviews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1263" name="Google Shape;1263;g3ab98dd76e9_0_610"/>
          <p:cNvSpPr/>
          <p:nvPr/>
        </p:nvSpPr>
        <p:spPr>
          <a:xfrm>
            <a:off x="6133483" y="2897345"/>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Key risks in execution and foreseen difficulties when implementing the solutions</a:t>
            </a:r>
            <a:endParaRPr b="0" i="0" sz="1400" u="none" cap="none" strike="noStrike">
              <a:solidFill>
                <a:srgbClr val="000000"/>
              </a:solidFill>
              <a:latin typeface="Arial"/>
              <a:ea typeface="Arial"/>
              <a:cs typeface="Arial"/>
              <a:sym typeface="Arial"/>
            </a:endParaRPr>
          </a:p>
        </p:txBody>
      </p:sp>
      <p:sp>
        <p:nvSpPr>
          <p:cNvPr id="1264" name="Google Shape;1264;g3ab98dd76e9_0_610"/>
          <p:cNvSpPr/>
          <p:nvPr/>
        </p:nvSpPr>
        <p:spPr>
          <a:xfrm>
            <a:off x="6133483" y="3851574"/>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Dependencies</a:t>
            </a:r>
            <a:endParaRPr b="0" i="0" sz="1400" u="none" cap="none" strike="noStrike">
              <a:solidFill>
                <a:srgbClr val="000000"/>
              </a:solidFill>
              <a:latin typeface="Arial"/>
              <a:ea typeface="Arial"/>
              <a:cs typeface="Arial"/>
              <a:sym typeface="Arial"/>
            </a:endParaRPr>
          </a:p>
        </p:txBody>
      </p:sp>
      <p:sp>
        <p:nvSpPr>
          <p:cNvPr id="1265" name="Google Shape;1265;g3ab98dd76e9_0_610"/>
          <p:cNvSpPr/>
          <p:nvPr/>
        </p:nvSpPr>
        <p:spPr>
          <a:xfrm>
            <a:off x="6133483" y="4086179"/>
            <a:ext cx="5979300" cy="688800"/>
          </a:xfrm>
          <a:prstGeom prst="roundRect">
            <a:avLst>
              <a:gd fmla="val 92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Finding own tutors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Payment structure of STAR.</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266" name="Google Shape;1266;g3ab98dd76e9_0_610"/>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267" name="Google Shape;1267;g3ab98dd76e9_0_610"/>
          <p:cNvGrpSpPr/>
          <p:nvPr/>
        </p:nvGrpSpPr>
        <p:grpSpPr>
          <a:xfrm>
            <a:off x="10952252" y="306660"/>
            <a:ext cx="152985" cy="144230"/>
            <a:chOff x="-3204864" y="2816087"/>
            <a:chExt cx="1413910" cy="1332993"/>
          </a:xfrm>
        </p:grpSpPr>
        <p:sp>
          <p:nvSpPr>
            <p:cNvPr id="1268" name="Google Shape;1268;g3ab98dd76e9_0_61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69" name="Google Shape;1269;g3ab98dd76e9_0_61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270" name="Google Shape;1270;g3ab98dd76e9_0_610"/>
          <p:cNvGrpSpPr/>
          <p:nvPr/>
        </p:nvGrpSpPr>
        <p:grpSpPr>
          <a:xfrm>
            <a:off x="10952252" y="641389"/>
            <a:ext cx="152985" cy="144230"/>
            <a:chOff x="-3204864" y="2816087"/>
            <a:chExt cx="1413910" cy="1332993"/>
          </a:xfrm>
        </p:grpSpPr>
        <p:sp>
          <p:nvSpPr>
            <p:cNvPr id="1271" name="Google Shape;1271;g3ab98dd76e9_0_61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72" name="Google Shape;1272;g3ab98dd76e9_0_61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273" name="Google Shape;1273;g3ab98dd76e9_0_610"/>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274" name="Google Shape;1274;g3ab98dd76e9_0_610"/>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275" name="Google Shape;1275;g3ab98dd76e9_0_610"/>
          <p:cNvGrpSpPr/>
          <p:nvPr/>
        </p:nvGrpSpPr>
        <p:grpSpPr>
          <a:xfrm>
            <a:off x="11746584" y="108549"/>
            <a:ext cx="360688" cy="374038"/>
            <a:chOff x="-3204864" y="2816087"/>
            <a:chExt cx="1413910" cy="1332993"/>
          </a:xfrm>
        </p:grpSpPr>
        <p:sp>
          <p:nvSpPr>
            <p:cNvPr id="1276" name="Google Shape;1276;g3ab98dd76e9_0_61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77" name="Google Shape;1277;g3ab98dd76e9_0_61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278" name="Google Shape;1278;g3ab98dd76e9_0_610"/>
          <p:cNvGrpSpPr/>
          <p:nvPr/>
        </p:nvGrpSpPr>
        <p:grpSpPr>
          <a:xfrm>
            <a:off x="10953246" y="474024"/>
            <a:ext cx="152985" cy="144230"/>
            <a:chOff x="-3204864" y="2816087"/>
            <a:chExt cx="1413910" cy="1332993"/>
          </a:xfrm>
        </p:grpSpPr>
        <p:sp>
          <p:nvSpPr>
            <p:cNvPr id="1279" name="Google Shape;1279;g3ab98dd76e9_0_61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280" name="Google Shape;1280;g3ab98dd76e9_0_61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281" name="Google Shape;1281;g3ab98dd76e9_0_610"/>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282" name="Google Shape;1282;g3ab98dd76e9_0_610"/>
          <p:cNvSpPr/>
          <p:nvPr/>
        </p:nvSpPr>
        <p:spPr>
          <a:xfrm>
            <a:off x="6133483" y="4805805"/>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Key internal and external stakeholders affected and to be considered:</a:t>
            </a:r>
            <a:endParaRPr b="0" i="0" sz="1400" u="none" cap="none" strike="noStrike">
              <a:solidFill>
                <a:srgbClr val="000000"/>
              </a:solidFill>
              <a:latin typeface="Arial"/>
              <a:ea typeface="Arial"/>
              <a:cs typeface="Arial"/>
              <a:sym typeface="Arial"/>
            </a:endParaRPr>
          </a:p>
        </p:txBody>
      </p:sp>
      <p:sp>
        <p:nvSpPr>
          <p:cNvPr id="1283" name="Google Shape;1283;g3ab98dd76e9_0_610"/>
          <p:cNvSpPr/>
          <p:nvPr/>
        </p:nvSpPr>
        <p:spPr>
          <a:xfrm>
            <a:off x="6133483" y="1223492"/>
            <a:ext cx="5979300" cy="688800"/>
          </a:xfrm>
          <a:prstGeom prst="roundRect">
            <a:avLst>
              <a:gd fmla="val 2512"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This Value Driver offers tailored academic support by providing a wide range of relevant courses, study materials, and guidance through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8"/>
                  </a:ext>
                </a:extLst>
              </a:rPr>
              <a:t>one online central platform</a:t>
            </a:r>
            <a:r>
              <a:rPr b="0" i="0" lang="en-US" sz="1000" u="none" cap="none" strike="noStrike">
                <a:solidFill>
                  <a:schemeClr val="dk1"/>
                </a:solidFill>
                <a:latin typeface="Arial"/>
                <a:ea typeface="Arial"/>
                <a:cs typeface="Arial"/>
                <a:sym typeface="Arial"/>
              </a:rPr>
              <a:t>.</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It is done when at least 30 students are participating in it, and initial feedback is evaluated by the end of Q2 2026</a:t>
            </a:r>
            <a:endParaRPr b="0" i="0" sz="1000" u="none" cap="none" strike="noStrike">
              <a:solidFill>
                <a:schemeClr val="dk1"/>
              </a:solidFill>
              <a:latin typeface="Arial"/>
              <a:ea typeface="Arial"/>
              <a:cs typeface="Arial"/>
              <a:sym typeface="Arial"/>
            </a:endParaRPr>
          </a:p>
          <a:p>
            <a:pPr indent="0" lvl="0" marL="63500" marR="0" rtl="0" algn="l">
              <a:lnSpc>
                <a:spcPct val="100000"/>
              </a:lnSpc>
              <a:spcBef>
                <a:spcPts val="0"/>
              </a:spcBef>
              <a:spcAft>
                <a:spcPts val="0"/>
              </a:spcAft>
              <a:buClr>
                <a:schemeClr val="dk1"/>
              </a:buClr>
              <a:buSzPts val="1000"/>
              <a:buFont typeface="Noto Sans Symbols"/>
              <a:buNone/>
            </a:pPr>
            <a:r>
              <a:rPr b="0" i="0" lang="en-US"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p:txBody>
      </p:sp>
      <p:graphicFrame>
        <p:nvGraphicFramePr>
          <p:cNvPr id="1284" name="Google Shape;1284;g3ab98dd76e9_0_610"/>
          <p:cNvGraphicFramePr/>
          <p:nvPr/>
        </p:nvGraphicFramePr>
        <p:xfrm>
          <a:off x="6125128" y="5059436"/>
          <a:ext cx="3000000" cy="3000000"/>
        </p:xfrm>
        <a:graphic>
          <a:graphicData uri="http://schemas.openxmlformats.org/drawingml/2006/table">
            <a:tbl>
              <a:tblPr>
                <a:noFill/>
                <a:tableStyleId>{C5731C0F-C688-4FB1-88AB-C4D54DDAFE16}</a:tableStyleId>
              </a:tblPr>
              <a:tblGrid>
                <a:gridCol w="1753000"/>
                <a:gridCol w="3893900"/>
              </a:tblGrid>
              <a:tr h="20385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Stakeholder</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Involvement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306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RSM students (All (I)BA and PreMaster)</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Primary beneficiaries of tutoring and exam prep, whose feedback is essential for improving these offerings.</a:t>
                      </a:r>
                      <a:br>
                        <a:rPr lang="en-US" sz="1000" u="none" cap="none" strike="noStrike">
                          <a:solidFill>
                            <a:schemeClr val="dk1"/>
                          </a:solidFill>
                        </a:rPr>
                      </a:b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85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RSM</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STAR’s academic support affects student performance and institutional standards.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385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Tutors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Providing trainings to STAR members. Also need to get compensation for it.</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285" name="Google Shape;1285;g3ab98dd76e9_0_610"/>
          <p:cNvGraphicFramePr/>
          <p:nvPr/>
        </p:nvGraphicFramePr>
        <p:xfrm>
          <a:off x="104119" y="1252676"/>
          <a:ext cx="3000000" cy="3000000"/>
        </p:xfrm>
        <a:graphic>
          <a:graphicData uri="http://schemas.openxmlformats.org/drawingml/2006/table">
            <a:tbl>
              <a:tblPr>
                <a:noFill/>
                <a:tableStyleId>{11685DE8-C0B9-4516-91CA-B60ADC38C828}</a:tableStyleId>
              </a:tblPr>
              <a:tblGrid>
                <a:gridCol w="314800"/>
                <a:gridCol w="3602675"/>
                <a:gridCol w="1127350"/>
                <a:gridCol w="909575"/>
              </a:tblGrid>
              <a:tr h="4501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Exactly what</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89"/>
                            </a:ext>
                          </a:extLst>
                        </a:rPr>
                        <a:t>By exactly when</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Review current academic offerings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17-1-2026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2</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Competitor Analysis Academic offerings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17-1-2026</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Define objectives &amp; topics for target group interviews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24-1-2026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Draft interview questions for target group</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24-1-2026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Identify and schedule interviews target groups (Active members, (I)BA, premaster)</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31-1-2026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Confirm dates with participants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31-1-2026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7</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Conduct interviews/focus groups with target groups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7-02-2026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8</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Analyse results from interviews</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14-02-2026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9</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Define priority academic offerings based on target group feedback</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10</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extLst>
                            <a:ext uri="http://customooxmlschemas.google.com/">
                              <go:slidesCustomData xmlns:go="http://customooxmlschemas.google.com/" textRoundtripDataId="90"/>
                            </a:ext>
                          </a:extLst>
                        </a:rPr>
                        <a:t>Discuss the results with RSM</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28-02-2026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11</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Design detailed plan for each academic offering</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7-03-2026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2</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Recruit tutors/facilitators for each offering</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3</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Set up WhatsApp groups for each academic offering and assign moderators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28-03-2026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4</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Launch initial academic support offerings on platforms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28-03-2026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5</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Run our initiative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6-04-2026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6</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Collect first round of feedback from students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01-06-2026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7</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Evaluate feedback and adjust offerings/platform</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Jésaja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15-06-2026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86" name="Google Shape;1286;g3ab98dd76e9_0_610"/>
          <p:cNvSpPr/>
          <p:nvPr/>
        </p:nvSpPr>
        <p:spPr>
          <a:xfrm>
            <a:off x="6133483" y="2177721"/>
            <a:ext cx="5979300" cy="688800"/>
          </a:xfrm>
          <a:prstGeom prst="roundRect">
            <a:avLst>
              <a:gd fmla="val 3465"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85750" lvl="0" marL="457200" marR="0" rtl="0" algn="l">
              <a:lnSpc>
                <a:spcPct val="115000"/>
              </a:lnSpc>
              <a:spcBef>
                <a:spcPts val="120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Strong student engagement, supported by high-quality academic offerings, qualified facilitators, and a reliable, user-friendly central online platform.</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Timely delivery of milestones within the planned budget, combined with a structured feedback loop to continuously evaluate and improve initiatives.</a:t>
            </a:r>
            <a:endParaRPr b="0" i="0" sz="900" u="none" cap="none" strike="noStrike">
              <a:solidFill>
                <a:schemeClr val="dk1"/>
              </a:solidFill>
              <a:latin typeface="Arial"/>
              <a:ea typeface="Arial"/>
              <a:cs typeface="Arial"/>
              <a:sym typeface="Arial"/>
            </a:endParaRPr>
          </a:p>
          <a:p>
            <a:pPr indent="-107950" lvl="0" marL="171450" marR="0" rtl="0" algn="l">
              <a:lnSpc>
                <a:spcPct val="100000"/>
              </a:lnSpc>
              <a:spcBef>
                <a:spcPts val="1200"/>
              </a:spcBef>
              <a:spcAft>
                <a:spcPts val="0"/>
              </a:spcAft>
              <a:buClr>
                <a:schemeClr val="dk1"/>
              </a:buClr>
              <a:buSzPts val="1000"/>
              <a:buFont typeface="Noto Sans Symbols"/>
              <a:buNone/>
            </a:pPr>
            <a:r>
              <a:t/>
            </a:r>
            <a:endParaRPr b="0" i="0" sz="9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g3aee0efb5a8_0_0"/>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292" name="Google Shape;1292;g3aee0efb5a8_0_0"/>
          <p:cNvSpPr/>
          <p:nvPr/>
        </p:nvSpPr>
        <p:spPr>
          <a:xfrm>
            <a:off x="6153418" y="986202"/>
            <a:ext cx="5917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Hard / committed deadlines relevant to the Value Driver </a:t>
            </a:r>
            <a:endParaRPr b="0" i="0" sz="1400" u="none" cap="none" strike="noStrike">
              <a:solidFill>
                <a:srgbClr val="000000"/>
              </a:solidFill>
              <a:latin typeface="Arial"/>
              <a:ea typeface="Arial"/>
              <a:cs typeface="Arial"/>
              <a:sym typeface="Arial"/>
            </a:endParaRPr>
          </a:p>
        </p:txBody>
      </p:sp>
      <p:sp>
        <p:nvSpPr>
          <p:cNvPr id="1293" name="Google Shape;1293;g3aee0efb5a8_0_0"/>
          <p:cNvSpPr/>
          <p:nvPr/>
        </p:nvSpPr>
        <p:spPr>
          <a:xfrm>
            <a:off x="79576" y="986202"/>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Context – Why? </a:t>
            </a:r>
            <a:r>
              <a:rPr b="0" i="0" lang="en-US" sz="1000" u="none" cap="none" strike="noStrike">
                <a:solidFill>
                  <a:srgbClr val="FFFFFF"/>
                </a:solidFill>
                <a:latin typeface="Arial"/>
                <a:ea typeface="Arial"/>
                <a:cs typeface="Arial"/>
                <a:sym typeface="Arial"/>
              </a:rPr>
              <a:t>(what is the reason to start this Value Driver? (i.e., problem, opportunity, trigger)</a:t>
            </a:r>
            <a:endParaRPr b="0" baseline="30000" i="0" sz="1000" u="none" cap="none" strike="noStrike">
              <a:solidFill>
                <a:srgbClr val="FFFFFF"/>
              </a:solidFill>
              <a:latin typeface="Arial"/>
              <a:ea typeface="Arial"/>
              <a:cs typeface="Arial"/>
              <a:sym typeface="Arial"/>
            </a:endParaRPr>
          </a:p>
        </p:txBody>
      </p:sp>
      <p:sp>
        <p:nvSpPr>
          <p:cNvPr id="1294" name="Google Shape;1294;g3aee0efb5a8_0_0"/>
          <p:cNvSpPr/>
          <p:nvPr/>
        </p:nvSpPr>
        <p:spPr>
          <a:xfrm>
            <a:off x="79576" y="1202013"/>
            <a:ext cx="5954400" cy="22461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91"/>
                  </a:ext>
                </a:extLst>
              </a:rPr>
              <a:t>We recognise that most committees are not utilized to their full potential. Committee members tend to have a passive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92"/>
                  </a:ext>
                </a:extLst>
              </a:rPr>
              <a:t>attitude</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93"/>
                  </a:ext>
                </a:extLst>
              </a:rPr>
              <a:t>. They take little initiative, and every year supervisors have to guide them step-by-step.</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94"/>
                </a:ext>
              </a:extLst>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95"/>
                  </a:ext>
                </a:extLst>
              </a:rPr>
              <a:t>This is because STAR active members often don’t feel responsible and therefore don’t take as much initiative. This is for a big part caused by relatively weak onboarding sessions. Besides this, the whitebooks haven’t been updated for the last years. Therefore there is quite a lot of room for improvement in how effective committees currently work.  </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96"/>
                </a:ext>
              </a:extLst>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97"/>
                </a:ext>
              </a:extLst>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295" name="Google Shape;1295;g3aee0efb5a8_0_0"/>
          <p:cNvSpPr/>
          <p:nvPr/>
        </p:nvSpPr>
        <p:spPr>
          <a:xfrm>
            <a:off x="2560319" y="115382"/>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5:</a:t>
            </a:r>
            <a:r>
              <a:rPr b="0" i="1" lang="en-US" sz="1200" u="none" cap="none" strike="noStrike">
                <a:solidFill>
                  <a:schemeClr val="dk1"/>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Ensuring part-time committees are utilized to their full potential</a:t>
            </a:r>
            <a:r>
              <a:rPr b="0" i="0" lang="en-US" sz="1200" u="none" cap="none" strike="noStrike">
                <a:solidFill>
                  <a:schemeClr val="dk1"/>
                </a:solidFill>
                <a:latin typeface="Arial"/>
                <a:ea typeface="Arial"/>
                <a:cs typeface="Arial"/>
                <a:sym typeface="Arial"/>
              </a:rPr>
              <a:t> by improving the committee knowledge transfer via </a:t>
            </a:r>
            <a:r>
              <a:rPr b="0" i="0" lang="en-US" sz="1200" u="none" cap="none" strike="noStrike">
                <a:solidFill>
                  <a:schemeClr val="dk1"/>
                </a:solidFill>
                <a:latin typeface="Arial"/>
                <a:ea typeface="Arial"/>
                <a:cs typeface="Arial"/>
                <a:sym typeface="Arial"/>
                <a:extLst>
                  <a:ext uri="http://customooxmlschemas.google.com/">
                    <go:slidesCustomData xmlns:go="http://customooxmlschemas.google.com/" textRoundtripDataId="98"/>
                  </a:ext>
                </a:extLst>
              </a:rPr>
              <a:t>updated whitebooks and better onboarding</a:t>
            </a:r>
            <a:endParaRPr b="0"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1296" name="Google Shape;1296;g3aee0efb5a8_0_0"/>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Definition</a:t>
            </a:r>
            <a:endParaRPr b="0" i="0" sz="1400" u="none" cap="none" strike="noStrike">
              <a:solidFill>
                <a:srgbClr val="000000"/>
              </a:solidFill>
              <a:latin typeface="Arial"/>
              <a:ea typeface="Arial"/>
              <a:cs typeface="Arial"/>
              <a:sym typeface="Arial"/>
            </a:endParaRPr>
          </a:p>
        </p:txBody>
      </p:sp>
      <p:sp>
        <p:nvSpPr>
          <p:cNvPr id="1297" name="Google Shape;1297;g3aee0efb5a8_0_0"/>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298" name="Google Shape;1298;g3aee0efb5a8_0_0"/>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1299" name="Google Shape;1299;g3aee0efb5a8_0_0"/>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1300" name="Google Shape;1300;g3aee0efb5a8_0_0"/>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L1</a:t>
            </a:r>
            <a:endParaRPr b="1" i="0" sz="1400" u="none" cap="none" strike="noStrike">
              <a:solidFill>
                <a:schemeClr val="lt1"/>
              </a:solidFill>
              <a:latin typeface="Arial"/>
              <a:ea typeface="Arial"/>
              <a:cs typeface="Arial"/>
              <a:sym typeface="Arial"/>
            </a:endParaRPr>
          </a:p>
        </p:txBody>
      </p:sp>
      <p:sp>
        <p:nvSpPr>
          <p:cNvPr id="1301" name="Google Shape;1301;g3aee0efb5a8_0_0"/>
          <p:cNvSpPr/>
          <p:nvPr/>
        </p:nvSpPr>
        <p:spPr>
          <a:xfrm>
            <a:off x="6153418" y="2240436"/>
            <a:ext cx="29652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In scope of Value Driver</a:t>
            </a:r>
            <a:endParaRPr b="0" i="0" sz="1400" u="none" cap="none" strike="noStrike">
              <a:solidFill>
                <a:srgbClr val="000000"/>
              </a:solidFill>
              <a:latin typeface="Arial"/>
              <a:ea typeface="Arial"/>
              <a:cs typeface="Arial"/>
              <a:sym typeface="Arial"/>
            </a:endParaRPr>
          </a:p>
        </p:txBody>
      </p:sp>
      <p:sp>
        <p:nvSpPr>
          <p:cNvPr id="1302" name="Google Shape;1302;g3aee0efb5a8_0_0"/>
          <p:cNvSpPr/>
          <p:nvPr/>
        </p:nvSpPr>
        <p:spPr>
          <a:xfrm>
            <a:off x="6153418" y="2457893"/>
            <a:ext cx="29652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Revising whitebooks</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Improving the onboarding </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Making budgeting more efficient for the committees (implementing in the whitebooks)</a:t>
            </a:r>
            <a:endParaRPr b="0" i="0" sz="1000" u="none" cap="none" strike="noStrike">
              <a:solidFill>
                <a:schemeClr val="dk1"/>
              </a:solidFill>
              <a:latin typeface="Arial"/>
              <a:ea typeface="Arial"/>
              <a:cs typeface="Arial"/>
              <a:sym typeface="Arial"/>
            </a:endParaRPr>
          </a:p>
        </p:txBody>
      </p:sp>
      <p:sp>
        <p:nvSpPr>
          <p:cNvPr id="1303" name="Google Shape;1303;g3aee0efb5a8_0_0"/>
          <p:cNvSpPr/>
          <p:nvPr/>
        </p:nvSpPr>
        <p:spPr>
          <a:xfrm>
            <a:off x="9220200" y="2457893"/>
            <a:ext cx="2850300" cy="871800"/>
          </a:xfrm>
          <a:prstGeom prst="roundRect">
            <a:avLst>
              <a:gd fmla="val 302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46050" lvl="0" marL="171450" marR="0" rtl="0" algn="l">
              <a:lnSpc>
                <a:spcPct val="100000"/>
              </a:lnSpc>
              <a:spcBef>
                <a:spcPts val="0"/>
              </a:spcBef>
              <a:spcAft>
                <a:spcPts val="0"/>
              </a:spcAft>
              <a:buClr>
                <a:schemeClr val="dk1"/>
              </a:buClr>
              <a:buSzPts val="600"/>
              <a:buFont typeface="Noto Sans Symbols"/>
              <a:buChar char="▪"/>
            </a:pPr>
            <a:r>
              <a:rPr b="0" i="0" lang="en-US" sz="1000" u="none" cap="none" strike="noStrike">
                <a:solidFill>
                  <a:schemeClr val="dk1"/>
                </a:solidFill>
                <a:latin typeface="Arial"/>
                <a:ea typeface="Arial"/>
                <a:cs typeface="Arial"/>
                <a:sym typeface="Arial"/>
              </a:rPr>
              <a:t>Deciding what we do with the extra free time of the boardees</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t/>
            </a:r>
            <a:endParaRPr b="0" i="0" sz="1000" u="none" cap="none" strike="noStrike">
              <a:solidFill>
                <a:schemeClr val="dk1"/>
              </a:solidFill>
              <a:latin typeface="Arial"/>
              <a:ea typeface="Arial"/>
              <a:cs typeface="Arial"/>
              <a:sym typeface="Arial"/>
            </a:endParaRPr>
          </a:p>
        </p:txBody>
      </p:sp>
      <p:sp>
        <p:nvSpPr>
          <p:cNvPr id="1304" name="Google Shape;1304;g3aee0efb5a8_0_0"/>
          <p:cNvSpPr/>
          <p:nvPr/>
        </p:nvSpPr>
        <p:spPr>
          <a:xfrm>
            <a:off x="9220200" y="2240436"/>
            <a:ext cx="2850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Out of scope of Value Driver</a:t>
            </a:r>
            <a:endParaRPr b="0" i="0" sz="1400" u="none" cap="none" strike="noStrike">
              <a:solidFill>
                <a:srgbClr val="000000"/>
              </a:solidFill>
              <a:latin typeface="Arial"/>
              <a:ea typeface="Arial"/>
              <a:cs typeface="Arial"/>
              <a:sym typeface="Arial"/>
            </a:endParaRPr>
          </a:p>
        </p:txBody>
      </p:sp>
      <p:sp>
        <p:nvSpPr>
          <p:cNvPr id="1305" name="Google Shape;1305;g3aee0efb5a8_0_0"/>
          <p:cNvSpPr/>
          <p:nvPr/>
        </p:nvSpPr>
        <p:spPr>
          <a:xfrm>
            <a:off x="79576"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Value Driver </a:t>
            </a:r>
            <a:r>
              <a:rPr b="1" i="0" lang="en-US" sz="1000" u="none" cap="none" strike="noStrike">
                <a:solidFill>
                  <a:srgbClr val="FFFFFF"/>
                </a:solidFill>
                <a:latin typeface="Arial"/>
                <a:ea typeface="Arial"/>
                <a:cs typeface="Arial"/>
                <a:sym typeface="Arial"/>
                <a:extLst>
                  <a:ext uri="http://customooxmlschemas.google.com/">
                    <go:slidesCustomData xmlns:go="http://customooxmlschemas.google.com/" textRoundtripDataId="99"/>
                  </a:ext>
                </a:extLst>
              </a:rPr>
              <a:t>objectives</a:t>
            </a:r>
            <a:r>
              <a:rPr b="1" i="0" lang="en-US" sz="1000" u="none" cap="none" strike="noStrike">
                <a:solidFill>
                  <a:srgbClr val="FFFFFF"/>
                </a:solidFill>
                <a:latin typeface="Arial"/>
                <a:ea typeface="Arial"/>
                <a:cs typeface="Arial"/>
                <a:sym typeface="Arial"/>
              </a:rPr>
              <a:t> to be achieved for the Value Driver to be considered successful</a:t>
            </a:r>
            <a:r>
              <a:rPr b="1" baseline="30000" i="0" lang="en-US" sz="10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1306" name="Google Shape;1306;g3aee0efb5a8_0_0"/>
          <p:cNvSpPr/>
          <p:nvPr/>
        </p:nvSpPr>
        <p:spPr>
          <a:xfrm>
            <a:off x="79575" y="3690924"/>
            <a:ext cx="5954400" cy="26409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171450" lvl="0" marL="171450" marR="0" rtl="0" algn="l">
              <a:lnSpc>
                <a:spcPct val="100000"/>
              </a:lnSpc>
              <a:spcBef>
                <a:spcPts val="0"/>
              </a:spcBef>
              <a:spcAft>
                <a:spcPts val="0"/>
              </a:spcAft>
              <a:buClr>
                <a:schemeClr val="dk1"/>
              </a:buClr>
              <a:buSzPts val="1000"/>
              <a:buFont typeface="Noto Sans Symbols"/>
              <a:buChar char="▪"/>
            </a:pPr>
            <a:r>
              <a:rPr b="0" i="0" lang="en-US" sz="1000" u="none" cap="none" strike="noStrike">
                <a:solidFill>
                  <a:schemeClr val="dk1"/>
                </a:solidFill>
                <a:latin typeface="Arial"/>
                <a:ea typeface="Arial"/>
                <a:cs typeface="Arial"/>
                <a:sym typeface="Arial"/>
              </a:rPr>
              <a:t>Value Driver objective has two parts:</a:t>
            </a:r>
            <a:endParaRPr b="0" i="0" sz="1400" u="none" cap="none" strike="noStrike">
              <a:solidFill>
                <a:srgbClr val="000000"/>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Organizational objectives:</a:t>
            </a:r>
            <a:r>
              <a:rPr b="0" i="0" lang="en-US" sz="1000" u="none" cap="none" strike="noStrike">
                <a:solidFill>
                  <a:schemeClr val="dk1"/>
                </a:solidFill>
                <a:latin typeface="Arial"/>
                <a:ea typeface="Arial"/>
                <a:cs typeface="Arial"/>
                <a:sym typeface="Arial"/>
              </a:rPr>
              <a:t> What value is created? What goal does this Value Driver contribute to? (The “change”)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Higher quality projects organised by committees and active members feeling </a:t>
            </a: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0"/>
                  </a:ext>
                </a:extLst>
              </a:rPr>
              <a:t>more connection</a:t>
            </a:r>
            <a:r>
              <a:rPr b="0" i="0" lang="en-US" sz="1000" u="none" cap="none" strike="noStrike">
                <a:solidFill>
                  <a:schemeClr val="dk1"/>
                </a:solidFill>
                <a:latin typeface="Arial"/>
                <a:ea typeface="Arial"/>
                <a:cs typeface="Arial"/>
                <a:sym typeface="Arial"/>
              </a:rPr>
              <a:t> to STAR</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Committees working more efficient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176212" lvl="1" marL="358775" marR="0" rtl="0" algn="l">
              <a:lnSpc>
                <a:spcPct val="100000"/>
              </a:lnSpc>
              <a:spcBef>
                <a:spcPts val="600"/>
              </a:spcBef>
              <a:spcAft>
                <a:spcPts val="0"/>
              </a:spcAft>
              <a:buClr>
                <a:schemeClr val="dk1"/>
              </a:buClr>
              <a:buSzPts val="1000"/>
              <a:buFont typeface="Arial"/>
              <a:buAutoNum type="arabicPeriod"/>
            </a:pPr>
            <a:r>
              <a:rPr b="1" i="0" lang="en-US" sz="1000" u="none" cap="none" strike="noStrike">
                <a:solidFill>
                  <a:schemeClr val="dk1"/>
                </a:solidFill>
                <a:latin typeface="Arial"/>
                <a:ea typeface="Arial"/>
                <a:cs typeface="Arial"/>
                <a:sym typeface="Arial"/>
              </a:rPr>
              <a:t>Value Driver objectives: </a:t>
            </a:r>
            <a:r>
              <a:rPr b="0" i="0" lang="en-US" sz="1000" u="none" cap="none" strike="noStrike">
                <a:solidFill>
                  <a:schemeClr val="dk1"/>
                </a:solidFill>
                <a:latin typeface="Arial"/>
                <a:ea typeface="Arial"/>
                <a:cs typeface="Arial"/>
                <a:sym typeface="Arial"/>
              </a:rPr>
              <a:t>For which Value Driver goals can STAR board take responsibility? </a:t>
            </a:r>
            <a:br>
              <a:rPr b="0" i="0" lang="en-US" sz="1000" u="none" cap="none" strike="noStrike">
                <a:solidFill>
                  <a:schemeClr val="dk1"/>
                </a:solidFill>
                <a:latin typeface="Arial"/>
                <a:ea typeface="Arial"/>
                <a:cs typeface="Arial"/>
                <a:sym typeface="Arial"/>
              </a:rPr>
            </a:br>
            <a:r>
              <a:rPr b="0" i="0" lang="en-US" sz="1000" u="none" cap="none" strike="noStrike">
                <a:solidFill>
                  <a:schemeClr val="dk1"/>
                </a:solidFill>
                <a:latin typeface="Arial"/>
                <a:ea typeface="Arial"/>
                <a:cs typeface="Arial"/>
                <a:sym typeface="Arial"/>
              </a:rPr>
              <a:t>When is the Value Driver ready? (The “by”)</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Committees taking more initiative, feeling more responsibility and working more effective</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60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Committees are able to work more independently and effectively</a:t>
            </a:r>
            <a:endParaRPr b="0" i="0" sz="1000" u="none" cap="none" strike="noStrike">
              <a:solidFill>
                <a:schemeClr val="dk1"/>
              </a:solidFill>
              <a:latin typeface="Arial"/>
              <a:ea typeface="Arial"/>
              <a:cs typeface="Arial"/>
              <a:sym typeface="Arial"/>
            </a:endParaRPr>
          </a:p>
        </p:txBody>
      </p:sp>
      <p:sp>
        <p:nvSpPr>
          <p:cNvPr id="1307" name="Google Shape;1307;g3aee0efb5a8_0_0"/>
          <p:cNvSpPr/>
          <p:nvPr/>
        </p:nvSpPr>
        <p:spPr>
          <a:xfrm>
            <a:off x="6158024" y="3462519"/>
            <a:ext cx="59544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6. Strategic focus</a:t>
            </a:r>
            <a:endParaRPr b="1" baseline="30000" i="0" sz="1000" u="none" cap="none" strike="noStrike">
              <a:solidFill>
                <a:srgbClr val="FFFFFF"/>
              </a:solidFill>
              <a:latin typeface="Arial"/>
              <a:ea typeface="Arial"/>
              <a:cs typeface="Arial"/>
              <a:sym typeface="Arial"/>
            </a:endParaRPr>
          </a:p>
        </p:txBody>
      </p:sp>
      <p:sp>
        <p:nvSpPr>
          <p:cNvPr id="1308" name="Google Shape;1308;g3aee0efb5a8_0_0"/>
          <p:cNvSpPr txBox="1"/>
          <p:nvPr/>
        </p:nvSpPr>
        <p:spPr>
          <a:xfrm>
            <a:off x="6383679" y="3944390"/>
            <a:ext cx="348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Social</a:t>
            </a:r>
            <a:endParaRPr b="0" i="0" sz="1000" u="none" cap="none" strike="noStrike">
              <a:solidFill>
                <a:schemeClr val="dk1"/>
              </a:solidFill>
              <a:latin typeface="Arial"/>
              <a:ea typeface="Arial"/>
              <a:cs typeface="Arial"/>
              <a:sym typeface="Arial"/>
            </a:endParaRPr>
          </a:p>
        </p:txBody>
      </p:sp>
      <p:sp>
        <p:nvSpPr>
          <p:cNvPr id="1309" name="Google Shape;1309;g3aee0efb5a8_0_0"/>
          <p:cNvSpPr/>
          <p:nvPr/>
        </p:nvSpPr>
        <p:spPr>
          <a:xfrm>
            <a:off x="6222918" y="3944390"/>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10" name="Google Shape;1310;g3aee0efb5a8_0_0"/>
          <p:cNvSpPr txBox="1"/>
          <p:nvPr/>
        </p:nvSpPr>
        <p:spPr>
          <a:xfrm>
            <a:off x="6975354" y="3944390"/>
            <a:ext cx="3912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Career</a:t>
            </a:r>
            <a:endParaRPr b="0" i="0" sz="1000" u="none" cap="none" strike="noStrike">
              <a:solidFill>
                <a:schemeClr val="dk1"/>
              </a:solidFill>
              <a:latin typeface="Arial"/>
              <a:ea typeface="Arial"/>
              <a:cs typeface="Arial"/>
              <a:sym typeface="Arial"/>
            </a:endParaRPr>
          </a:p>
        </p:txBody>
      </p:sp>
      <p:sp>
        <p:nvSpPr>
          <p:cNvPr id="1311" name="Google Shape;1311;g3aee0efb5a8_0_0"/>
          <p:cNvSpPr/>
          <p:nvPr/>
        </p:nvSpPr>
        <p:spPr>
          <a:xfrm>
            <a:off x="6814593" y="3944390"/>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highlight>
                <a:schemeClr val="dk1"/>
              </a:highlight>
              <a:latin typeface="Verdana"/>
              <a:ea typeface="Verdana"/>
              <a:cs typeface="Verdana"/>
              <a:sym typeface="Verdana"/>
            </a:endParaRPr>
          </a:p>
        </p:txBody>
      </p:sp>
      <p:sp>
        <p:nvSpPr>
          <p:cNvPr id="1312" name="Google Shape;1312;g3aee0efb5a8_0_0"/>
          <p:cNvSpPr txBox="1"/>
          <p:nvPr/>
        </p:nvSpPr>
        <p:spPr>
          <a:xfrm>
            <a:off x="7600265" y="3944390"/>
            <a:ext cx="561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Academic</a:t>
            </a:r>
            <a:endParaRPr b="0" i="0" sz="1000" u="none" cap="none" strike="noStrike">
              <a:solidFill>
                <a:schemeClr val="dk1"/>
              </a:solidFill>
              <a:latin typeface="Arial"/>
              <a:ea typeface="Arial"/>
              <a:cs typeface="Arial"/>
              <a:sym typeface="Arial"/>
            </a:endParaRPr>
          </a:p>
        </p:txBody>
      </p:sp>
      <p:sp>
        <p:nvSpPr>
          <p:cNvPr id="1313" name="Google Shape;1313;g3aee0efb5a8_0_0"/>
          <p:cNvSpPr/>
          <p:nvPr/>
        </p:nvSpPr>
        <p:spPr>
          <a:xfrm>
            <a:off x="7439504" y="3944390"/>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14" name="Google Shape;1314;g3aee0efb5a8_0_0"/>
          <p:cNvSpPr txBox="1"/>
          <p:nvPr/>
        </p:nvSpPr>
        <p:spPr>
          <a:xfrm>
            <a:off x="6205806" y="3744730"/>
            <a:ext cx="957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Strategic pillars</a:t>
            </a:r>
            <a:endParaRPr b="1" i="0" sz="1000" u="none" cap="none" strike="noStrike">
              <a:solidFill>
                <a:schemeClr val="dk1"/>
              </a:solidFill>
              <a:latin typeface="Arial"/>
              <a:ea typeface="Arial"/>
              <a:cs typeface="Arial"/>
              <a:sym typeface="Arial"/>
            </a:endParaRPr>
          </a:p>
        </p:txBody>
      </p:sp>
      <p:sp>
        <p:nvSpPr>
          <p:cNvPr id="1315" name="Google Shape;1315;g3aee0efb5a8_0_0"/>
          <p:cNvSpPr txBox="1"/>
          <p:nvPr/>
        </p:nvSpPr>
        <p:spPr>
          <a:xfrm>
            <a:off x="6415875" y="5034234"/>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1</a:t>
            </a:r>
            <a:endParaRPr b="0" i="0" sz="1000" u="none" cap="none" strike="noStrike">
              <a:solidFill>
                <a:schemeClr val="dk1"/>
              </a:solidFill>
              <a:latin typeface="Arial"/>
              <a:ea typeface="Arial"/>
              <a:cs typeface="Arial"/>
              <a:sym typeface="Arial"/>
            </a:endParaRPr>
          </a:p>
        </p:txBody>
      </p:sp>
      <p:sp>
        <p:nvSpPr>
          <p:cNvPr id="1316" name="Google Shape;1316;g3aee0efb5a8_0_0"/>
          <p:cNvSpPr/>
          <p:nvPr/>
        </p:nvSpPr>
        <p:spPr>
          <a:xfrm>
            <a:off x="6222918"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17" name="Google Shape;1317;g3aee0efb5a8_0_0"/>
          <p:cNvSpPr txBox="1"/>
          <p:nvPr/>
        </p:nvSpPr>
        <p:spPr>
          <a:xfrm>
            <a:off x="7178335" y="5034234"/>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2</a:t>
            </a:r>
            <a:endParaRPr b="0" i="0" sz="1000" u="none" cap="none" strike="noStrike">
              <a:solidFill>
                <a:schemeClr val="dk1"/>
              </a:solidFill>
              <a:latin typeface="Arial"/>
              <a:ea typeface="Arial"/>
              <a:cs typeface="Arial"/>
              <a:sym typeface="Arial"/>
            </a:endParaRPr>
          </a:p>
        </p:txBody>
      </p:sp>
      <p:sp>
        <p:nvSpPr>
          <p:cNvPr id="1318" name="Google Shape;1318;g3aee0efb5a8_0_0"/>
          <p:cNvSpPr/>
          <p:nvPr/>
        </p:nvSpPr>
        <p:spPr>
          <a:xfrm>
            <a:off x="6985378"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19" name="Google Shape;1319;g3aee0efb5a8_0_0"/>
          <p:cNvSpPr txBox="1"/>
          <p:nvPr/>
        </p:nvSpPr>
        <p:spPr>
          <a:xfrm>
            <a:off x="8703255" y="5034234"/>
            <a:ext cx="589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Premaster</a:t>
            </a:r>
            <a:endParaRPr b="0" i="0" sz="1000" u="none" cap="none" strike="noStrike">
              <a:solidFill>
                <a:schemeClr val="dk1"/>
              </a:solidFill>
              <a:latin typeface="Arial"/>
              <a:ea typeface="Arial"/>
              <a:cs typeface="Arial"/>
              <a:sym typeface="Arial"/>
            </a:endParaRPr>
          </a:p>
        </p:txBody>
      </p:sp>
      <p:sp>
        <p:nvSpPr>
          <p:cNvPr id="1320" name="Google Shape;1320;g3aee0efb5a8_0_0"/>
          <p:cNvSpPr/>
          <p:nvPr/>
        </p:nvSpPr>
        <p:spPr>
          <a:xfrm>
            <a:off x="8510298"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21" name="Google Shape;1321;g3aee0efb5a8_0_0"/>
          <p:cNvSpPr/>
          <p:nvPr/>
        </p:nvSpPr>
        <p:spPr>
          <a:xfrm>
            <a:off x="9465118"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22" name="Google Shape;1322;g3aee0efb5a8_0_0"/>
          <p:cNvSpPr txBox="1"/>
          <p:nvPr/>
        </p:nvSpPr>
        <p:spPr>
          <a:xfrm>
            <a:off x="9658075" y="5034234"/>
            <a:ext cx="6171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Large MSc</a:t>
            </a:r>
            <a:endParaRPr b="0" i="0" sz="1000" u="none" cap="none" strike="noStrike">
              <a:solidFill>
                <a:schemeClr val="dk1"/>
              </a:solidFill>
              <a:latin typeface="Arial"/>
              <a:ea typeface="Arial"/>
              <a:cs typeface="Arial"/>
              <a:sym typeface="Arial"/>
            </a:endParaRPr>
          </a:p>
        </p:txBody>
      </p:sp>
      <p:sp>
        <p:nvSpPr>
          <p:cNvPr id="1323" name="Google Shape;1323;g3aee0efb5a8_0_0"/>
          <p:cNvSpPr txBox="1"/>
          <p:nvPr/>
        </p:nvSpPr>
        <p:spPr>
          <a:xfrm>
            <a:off x="7940795" y="5034234"/>
            <a:ext cx="3975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(I)BA 3</a:t>
            </a:r>
            <a:endParaRPr b="0" i="0" sz="1000" u="none" cap="none" strike="noStrike">
              <a:solidFill>
                <a:schemeClr val="dk1"/>
              </a:solidFill>
              <a:latin typeface="Arial"/>
              <a:ea typeface="Arial"/>
              <a:cs typeface="Arial"/>
              <a:sym typeface="Arial"/>
            </a:endParaRPr>
          </a:p>
        </p:txBody>
      </p:sp>
      <p:sp>
        <p:nvSpPr>
          <p:cNvPr id="1324" name="Google Shape;1324;g3aee0efb5a8_0_0"/>
          <p:cNvSpPr/>
          <p:nvPr/>
        </p:nvSpPr>
        <p:spPr>
          <a:xfrm>
            <a:off x="7747838"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25" name="Google Shape;1325;g3aee0efb5a8_0_0"/>
          <p:cNvSpPr/>
          <p:nvPr/>
        </p:nvSpPr>
        <p:spPr>
          <a:xfrm>
            <a:off x="10447190" y="5034234"/>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26" name="Google Shape;1326;g3aee0efb5a8_0_0"/>
          <p:cNvSpPr txBox="1"/>
          <p:nvPr/>
        </p:nvSpPr>
        <p:spPr>
          <a:xfrm>
            <a:off x="10640152" y="5034234"/>
            <a:ext cx="612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Small MSc</a:t>
            </a:r>
            <a:endParaRPr b="0" i="0" sz="1000" u="none" cap="none" strike="noStrike">
              <a:solidFill>
                <a:schemeClr val="dk1"/>
              </a:solidFill>
              <a:latin typeface="Arial"/>
              <a:ea typeface="Arial"/>
              <a:cs typeface="Arial"/>
              <a:sym typeface="Arial"/>
            </a:endParaRPr>
          </a:p>
        </p:txBody>
      </p:sp>
      <p:sp>
        <p:nvSpPr>
          <p:cNvPr id="1327" name="Google Shape;1327;g3aee0efb5a8_0_0"/>
          <p:cNvSpPr txBox="1"/>
          <p:nvPr/>
        </p:nvSpPr>
        <p:spPr>
          <a:xfrm>
            <a:off x="6402399" y="5279666"/>
            <a:ext cx="849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Dutch students</a:t>
            </a:r>
            <a:endParaRPr b="0" i="0" sz="1000" u="none" cap="none" strike="noStrike">
              <a:solidFill>
                <a:schemeClr val="dk1"/>
              </a:solidFill>
              <a:latin typeface="Arial"/>
              <a:ea typeface="Arial"/>
              <a:cs typeface="Arial"/>
              <a:sym typeface="Arial"/>
            </a:endParaRPr>
          </a:p>
        </p:txBody>
      </p:sp>
      <p:sp>
        <p:nvSpPr>
          <p:cNvPr id="1328" name="Google Shape;1328;g3aee0efb5a8_0_0"/>
          <p:cNvSpPr/>
          <p:nvPr/>
        </p:nvSpPr>
        <p:spPr>
          <a:xfrm>
            <a:off x="6222918" y="5279666"/>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29" name="Google Shape;1329;g3aee0efb5a8_0_0"/>
          <p:cNvSpPr txBox="1"/>
          <p:nvPr/>
        </p:nvSpPr>
        <p:spPr>
          <a:xfrm>
            <a:off x="7519694" y="5279666"/>
            <a:ext cx="1216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International students</a:t>
            </a:r>
            <a:endParaRPr b="0" i="0" sz="1000" u="none" cap="none" strike="noStrike">
              <a:solidFill>
                <a:schemeClr val="dk1"/>
              </a:solidFill>
              <a:latin typeface="Arial"/>
              <a:ea typeface="Arial"/>
              <a:cs typeface="Arial"/>
              <a:sym typeface="Arial"/>
            </a:endParaRPr>
          </a:p>
        </p:txBody>
      </p:sp>
      <p:sp>
        <p:nvSpPr>
          <p:cNvPr id="1330" name="Google Shape;1330;g3aee0efb5a8_0_0"/>
          <p:cNvSpPr/>
          <p:nvPr/>
        </p:nvSpPr>
        <p:spPr>
          <a:xfrm>
            <a:off x="7340212" y="5279666"/>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cxnSp>
        <p:nvCxnSpPr>
          <p:cNvPr id="1331" name="Google Shape;1331;g3aee0efb5a8_0_0"/>
          <p:cNvCxnSpPr/>
          <p:nvPr/>
        </p:nvCxnSpPr>
        <p:spPr>
          <a:xfrm>
            <a:off x="6222918" y="5233894"/>
            <a:ext cx="5764200" cy="0"/>
          </a:xfrm>
          <a:prstGeom prst="straightConnector1">
            <a:avLst/>
          </a:prstGeom>
          <a:noFill/>
          <a:ln cap="flat" cmpd="sng" w="9525">
            <a:solidFill>
              <a:srgbClr val="7F7F7F"/>
            </a:solidFill>
            <a:prstDash val="solid"/>
            <a:miter lim="800000"/>
            <a:headEnd len="sm" w="sm" type="none"/>
            <a:tailEnd len="sm" w="sm" type="none"/>
          </a:ln>
        </p:spPr>
      </p:cxnSp>
      <p:cxnSp>
        <p:nvCxnSpPr>
          <p:cNvPr id="1332" name="Google Shape;1332;g3aee0efb5a8_0_0"/>
          <p:cNvCxnSpPr/>
          <p:nvPr/>
        </p:nvCxnSpPr>
        <p:spPr>
          <a:xfrm>
            <a:off x="6222918" y="5479326"/>
            <a:ext cx="5764200" cy="0"/>
          </a:xfrm>
          <a:prstGeom prst="straightConnector1">
            <a:avLst/>
          </a:prstGeom>
          <a:noFill/>
          <a:ln cap="flat" cmpd="sng" w="9525">
            <a:solidFill>
              <a:srgbClr val="7F7F7F"/>
            </a:solidFill>
            <a:prstDash val="solid"/>
            <a:miter lim="800000"/>
            <a:headEnd len="sm" w="sm" type="none"/>
            <a:tailEnd len="sm" w="sm" type="none"/>
          </a:ln>
        </p:spPr>
      </p:cxnSp>
      <p:sp>
        <p:nvSpPr>
          <p:cNvPr id="1333" name="Google Shape;1333;g3aee0efb5a8_0_0"/>
          <p:cNvSpPr txBox="1"/>
          <p:nvPr/>
        </p:nvSpPr>
        <p:spPr>
          <a:xfrm>
            <a:off x="6402399" y="5525098"/>
            <a:ext cx="1620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STAR members (non-active)</a:t>
            </a:r>
            <a:endParaRPr b="0" i="0" sz="1000" u="none" cap="none" strike="noStrike">
              <a:solidFill>
                <a:schemeClr val="dk1"/>
              </a:solidFill>
              <a:latin typeface="Arial"/>
              <a:ea typeface="Arial"/>
              <a:cs typeface="Arial"/>
              <a:sym typeface="Arial"/>
            </a:endParaRPr>
          </a:p>
        </p:txBody>
      </p:sp>
      <p:sp>
        <p:nvSpPr>
          <p:cNvPr id="1334" name="Google Shape;1334;g3aee0efb5a8_0_0"/>
          <p:cNvSpPr/>
          <p:nvPr/>
        </p:nvSpPr>
        <p:spPr>
          <a:xfrm>
            <a:off x="6222918" y="5525098"/>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35" name="Google Shape;1335;g3aee0efb5a8_0_0"/>
          <p:cNvSpPr txBox="1"/>
          <p:nvPr/>
        </p:nvSpPr>
        <p:spPr>
          <a:xfrm>
            <a:off x="8336414" y="5525098"/>
            <a:ext cx="9168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Active members</a:t>
            </a:r>
            <a:endParaRPr b="0" i="0" sz="1000" u="none" cap="none" strike="noStrike">
              <a:solidFill>
                <a:schemeClr val="dk1"/>
              </a:solidFill>
              <a:latin typeface="Arial"/>
              <a:ea typeface="Arial"/>
              <a:cs typeface="Arial"/>
              <a:sym typeface="Arial"/>
            </a:endParaRPr>
          </a:p>
        </p:txBody>
      </p:sp>
      <p:sp>
        <p:nvSpPr>
          <p:cNvPr id="1336" name="Google Shape;1336;g3aee0efb5a8_0_0"/>
          <p:cNvSpPr/>
          <p:nvPr/>
        </p:nvSpPr>
        <p:spPr>
          <a:xfrm>
            <a:off x="8156931" y="5525098"/>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37" name="Google Shape;1337;g3aee0efb5a8_0_0"/>
          <p:cNvSpPr txBox="1"/>
          <p:nvPr/>
        </p:nvSpPr>
        <p:spPr>
          <a:xfrm>
            <a:off x="6222596" y="5770530"/>
            <a:ext cx="1101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Functional area(s)</a:t>
            </a:r>
            <a:endParaRPr b="1" i="0" sz="1000" u="none" cap="none" strike="noStrike">
              <a:solidFill>
                <a:schemeClr val="dk1"/>
              </a:solidFill>
              <a:latin typeface="Arial"/>
              <a:ea typeface="Arial"/>
              <a:cs typeface="Arial"/>
              <a:sym typeface="Arial"/>
            </a:endParaRPr>
          </a:p>
        </p:txBody>
      </p:sp>
      <p:cxnSp>
        <p:nvCxnSpPr>
          <p:cNvPr id="1338" name="Google Shape;1338;g3aee0efb5a8_0_0"/>
          <p:cNvCxnSpPr/>
          <p:nvPr/>
        </p:nvCxnSpPr>
        <p:spPr>
          <a:xfrm>
            <a:off x="6205806" y="5868183"/>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339" name="Google Shape;1339;g3aee0efb5a8_0_0"/>
          <p:cNvSpPr txBox="1"/>
          <p:nvPr/>
        </p:nvSpPr>
        <p:spPr>
          <a:xfrm>
            <a:off x="6403068" y="5970194"/>
            <a:ext cx="684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Commercial</a:t>
            </a:r>
            <a:endParaRPr b="0" i="0" sz="1400" u="none" cap="none" strike="noStrike">
              <a:solidFill>
                <a:srgbClr val="000000"/>
              </a:solidFill>
              <a:latin typeface="Arial"/>
              <a:ea typeface="Arial"/>
              <a:cs typeface="Arial"/>
              <a:sym typeface="Arial"/>
            </a:endParaRPr>
          </a:p>
        </p:txBody>
      </p:sp>
      <p:sp>
        <p:nvSpPr>
          <p:cNvPr id="1340" name="Google Shape;1340;g3aee0efb5a8_0_0"/>
          <p:cNvSpPr/>
          <p:nvPr/>
        </p:nvSpPr>
        <p:spPr>
          <a:xfrm>
            <a:off x="6222918" y="597019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41" name="Google Shape;1341;g3aee0efb5a8_0_0"/>
          <p:cNvSpPr txBox="1"/>
          <p:nvPr/>
        </p:nvSpPr>
        <p:spPr>
          <a:xfrm>
            <a:off x="8702307" y="5970194"/>
            <a:ext cx="4536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Finance</a:t>
            </a:r>
            <a:endParaRPr b="0" i="0" sz="1400" u="none" cap="none" strike="noStrike">
              <a:solidFill>
                <a:srgbClr val="000000"/>
              </a:solidFill>
              <a:latin typeface="Arial"/>
              <a:ea typeface="Arial"/>
              <a:cs typeface="Arial"/>
              <a:sym typeface="Arial"/>
            </a:endParaRPr>
          </a:p>
        </p:txBody>
      </p:sp>
      <p:sp>
        <p:nvSpPr>
          <p:cNvPr id="1342" name="Google Shape;1342;g3aee0efb5a8_0_0"/>
          <p:cNvSpPr/>
          <p:nvPr/>
        </p:nvSpPr>
        <p:spPr>
          <a:xfrm>
            <a:off x="8522157" y="597019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43" name="Google Shape;1343;g3aee0efb5a8_0_0"/>
          <p:cNvSpPr txBox="1"/>
          <p:nvPr/>
        </p:nvSpPr>
        <p:spPr>
          <a:xfrm>
            <a:off x="7426852" y="5970194"/>
            <a:ext cx="9363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Brand/Marketing</a:t>
            </a:r>
            <a:endParaRPr b="0" i="0" sz="1400" u="none" cap="none" strike="noStrike">
              <a:solidFill>
                <a:srgbClr val="000000"/>
              </a:solidFill>
              <a:latin typeface="Arial"/>
              <a:ea typeface="Arial"/>
              <a:cs typeface="Arial"/>
              <a:sym typeface="Arial"/>
            </a:endParaRPr>
          </a:p>
        </p:txBody>
      </p:sp>
      <p:sp>
        <p:nvSpPr>
          <p:cNvPr id="1344" name="Google Shape;1344;g3aee0efb5a8_0_0"/>
          <p:cNvSpPr/>
          <p:nvPr/>
        </p:nvSpPr>
        <p:spPr>
          <a:xfrm>
            <a:off x="7246702" y="597019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45" name="Google Shape;1345;g3aee0efb5a8_0_0"/>
          <p:cNvSpPr txBox="1"/>
          <p:nvPr/>
        </p:nvSpPr>
        <p:spPr>
          <a:xfrm>
            <a:off x="9495258" y="5970194"/>
            <a:ext cx="186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HR</a:t>
            </a:r>
            <a:endParaRPr b="0" i="0" sz="1400" u="none" cap="none" strike="noStrike">
              <a:solidFill>
                <a:srgbClr val="000000"/>
              </a:solidFill>
              <a:latin typeface="Arial"/>
              <a:ea typeface="Arial"/>
              <a:cs typeface="Arial"/>
              <a:sym typeface="Arial"/>
            </a:endParaRPr>
          </a:p>
        </p:txBody>
      </p:sp>
      <p:sp>
        <p:nvSpPr>
          <p:cNvPr id="1346" name="Google Shape;1346;g3aee0efb5a8_0_0"/>
          <p:cNvSpPr/>
          <p:nvPr/>
        </p:nvSpPr>
        <p:spPr>
          <a:xfrm>
            <a:off x="9315108" y="597019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47" name="Google Shape;1347;g3aee0efb5a8_0_0"/>
          <p:cNvSpPr txBox="1"/>
          <p:nvPr/>
        </p:nvSpPr>
        <p:spPr>
          <a:xfrm>
            <a:off x="10020509" y="5970194"/>
            <a:ext cx="18771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Project management / operations</a:t>
            </a:r>
            <a:endParaRPr b="0" i="0" sz="1400" u="none" cap="none" strike="noStrike">
              <a:solidFill>
                <a:srgbClr val="000000"/>
              </a:solidFill>
              <a:latin typeface="Arial"/>
              <a:ea typeface="Arial"/>
              <a:cs typeface="Arial"/>
              <a:sym typeface="Arial"/>
            </a:endParaRPr>
          </a:p>
        </p:txBody>
      </p:sp>
      <p:sp>
        <p:nvSpPr>
          <p:cNvPr id="1348" name="Google Shape;1348;g3aee0efb5a8_0_0"/>
          <p:cNvSpPr/>
          <p:nvPr/>
        </p:nvSpPr>
        <p:spPr>
          <a:xfrm>
            <a:off x="9840357" y="5970194"/>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cxnSp>
        <p:nvCxnSpPr>
          <p:cNvPr id="1349" name="Google Shape;1349;g3aee0efb5a8_0_0"/>
          <p:cNvCxnSpPr/>
          <p:nvPr/>
        </p:nvCxnSpPr>
        <p:spPr>
          <a:xfrm>
            <a:off x="6205806" y="4343710"/>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350" name="Google Shape;1350;g3aee0efb5a8_0_0"/>
          <p:cNvSpPr txBox="1"/>
          <p:nvPr/>
        </p:nvSpPr>
        <p:spPr>
          <a:xfrm>
            <a:off x="6222597" y="4389482"/>
            <a:ext cx="11157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Strategic ambition</a:t>
            </a:r>
            <a:endParaRPr b="1" i="0" sz="1000" u="none" cap="none" strike="noStrike">
              <a:solidFill>
                <a:schemeClr val="dk1"/>
              </a:solidFill>
              <a:latin typeface="Arial"/>
              <a:ea typeface="Arial"/>
              <a:cs typeface="Arial"/>
              <a:sym typeface="Arial"/>
            </a:endParaRPr>
          </a:p>
        </p:txBody>
      </p:sp>
      <p:sp>
        <p:nvSpPr>
          <p:cNvPr id="1351" name="Google Shape;1351;g3aee0efb5a8_0_0"/>
          <p:cNvSpPr txBox="1"/>
          <p:nvPr/>
        </p:nvSpPr>
        <p:spPr>
          <a:xfrm>
            <a:off x="6406599" y="4589150"/>
            <a:ext cx="22431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Organizational Resilience &amp; Innovation</a:t>
            </a:r>
            <a:endParaRPr b="0" i="0" sz="1400" u="none" cap="none" strike="noStrike">
              <a:solidFill>
                <a:srgbClr val="000000"/>
              </a:solidFill>
              <a:latin typeface="Arial"/>
              <a:ea typeface="Arial"/>
              <a:cs typeface="Arial"/>
              <a:sym typeface="Arial"/>
            </a:endParaRPr>
          </a:p>
        </p:txBody>
      </p:sp>
      <p:sp>
        <p:nvSpPr>
          <p:cNvPr id="1352" name="Google Shape;1352;g3aee0efb5a8_0_0"/>
          <p:cNvSpPr/>
          <p:nvPr/>
        </p:nvSpPr>
        <p:spPr>
          <a:xfrm>
            <a:off x="6222918" y="4589142"/>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53" name="Google Shape;1353;g3aee0efb5a8_0_0"/>
          <p:cNvSpPr txBox="1"/>
          <p:nvPr/>
        </p:nvSpPr>
        <p:spPr>
          <a:xfrm>
            <a:off x="8973227" y="4589137"/>
            <a:ext cx="14892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Strategic Academic Focus</a:t>
            </a:r>
            <a:endParaRPr b="0" i="0" sz="1400" u="none" cap="none" strike="noStrike">
              <a:solidFill>
                <a:srgbClr val="000000"/>
              </a:solidFill>
              <a:latin typeface="Arial"/>
              <a:ea typeface="Arial"/>
              <a:cs typeface="Arial"/>
              <a:sym typeface="Arial"/>
            </a:endParaRPr>
          </a:p>
        </p:txBody>
      </p:sp>
      <p:sp>
        <p:nvSpPr>
          <p:cNvPr id="1354" name="Google Shape;1354;g3aee0efb5a8_0_0"/>
          <p:cNvSpPr/>
          <p:nvPr/>
        </p:nvSpPr>
        <p:spPr>
          <a:xfrm>
            <a:off x="8789526" y="4589130"/>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55" name="Google Shape;1355;g3aee0efb5a8_0_0"/>
          <p:cNvSpPr txBox="1"/>
          <p:nvPr/>
        </p:nvSpPr>
        <p:spPr>
          <a:xfrm>
            <a:off x="10742122" y="4589148"/>
            <a:ext cx="14892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Strong AM community</a:t>
            </a:r>
            <a:endParaRPr b="0" i="0" sz="1400" u="none" cap="none" strike="noStrike">
              <a:solidFill>
                <a:srgbClr val="000000"/>
              </a:solidFill>
              <a:latin typeface="Arial"/>
              <a:ea typeface="Arial"/>
              <a:cs typeface="Arial"/>
              <a:sym typeface="Arial"/>
            </a:endParaRPr>
          </a:p>
        </p:txBody>
      </p:sp>
      <p:sp>
        <p:nvSpPr>
          <p:cNvPr id="1356" name="Google Shape;1356;g3aee0efb5a8_0_0"/>
          <p:cNvSpPr/>
          <p:nvPr/>
        </p:nvSpPr>
        <p:spPr>
          <a:xfrm>
            <a:off x="10558420" y="4589142"/>
            <a:ext cx="127500" cy="1239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57" name="Google Shape;1357;g3aee0efb5a8_0_0"/>
          <p:cNvSpPr txBox="1"/>
          <p:nvPr/>
        </p:nvSpPr>
        <p:spPr>
          <a:xfrm>
            <a:off x="6205805" y="4834574"/>
            <a:ext cx="1136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1" i="0" lang="en-US" sz="1000" u="none" cap="none" strike="noStrike">
                <a:solidFill>
                  <a:schemeClr val="dk1"/>
                </a:solidFill>
                <a:latin typeface="Arial"/>
                <a:ea typeface="Arial"/>
                <a:cs typeface="Arial"/>
                <a:sym typeface="Arial"/>
              </a:rPr>
              <a:t>Target audience(s)</a:t>
            </a:r>
            <a:endParaRPr b="1" i="0" sz="1000" u="none" cap="none" strike="noStrike">
              <a:solidFill>
                <a:schemeClr val="dk1"/>
              </a:solidFill>
              <a:latin typeface="Arial"/>
              <a:ea typeface="Arial"/>
              <a:cs typeface="Arial"/>
              <a:sym typeface="Arial"/>
            </a:endParaRPr>
          </a:p>
        </p:txBody>
      </p:sp>
      <p:cxnSp>
        <p:nvCxnSpPr>
          <p:cNvPr id="1358" name="Google Shape;1358;g3aee0efb5a8_0_0"/>
          <p:cNvCxnSpPr/>
          <p:nvPr/>
        </p:nvCxnSpPr>
        <p:spPr>
          <a:xfrm>
            <a:off x="6205806" y="4788802"/>
            <a:ext cx="5781300" cy="0"/>
          </a:xfrm>
          <a:prstGeom prst="straightConnector1">
            <a:avLst/>
          </a:prstGeom>
          <a:noFill/>
          <a:ln cap="flat" cmpd="sng" w="9525">
            <a:solidFill>
              <a:srgbClr val="7F7F7F"/>
            </a:solidFill>
            <a:prstDash val="solid"/>
            <a:miter lim="800000"/>
            <a:headEnd len="sm" w="sm" type="none"/>
            <a:tailEnd len="sm" w="sm" type="none"/>
          </a:ln>
        </p:spPr>
      </p:cxnSp>
      <p:sp>
        <p:nvSpPr>
          <p:cNvPr id="1359" name="Google Shape;1359;g3aee0efb5a8_0_0"/>
          <p:cNvSpPr txBox="1"/>
          <p:nvPr/>
        </p:nvSpPr>
        <p:spPr>
          <a:xfrm>
            <a:off x="6380479" y="4144050"/>
            <a:ext cx="17520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Societal impact &amp; sustainability</a:t>
            </a:r>
            <a:endParaRPr b="0" i="0" sz="1000" u="none" cap="none" strike="noStrike">
              <a:solidFill>
                <a:schemeClr val="dk1"/>
              </a:solidFill>
              <a:latin typeface="Arial"/>
              <a:ea typeface="Arial"/>
              <a:cs typeface="Arial"/>
              <a:sym typeface="Arial"/>
            </a:endParaRPr>
          </a:p>
        </p:txBody>
      </p:sp>
      <p:sp>
        <p:nvSpPr>
          <p:cNvPr id="1360" name="Google Shape;1360;g3aee0efb5a8_0_0"/>
          <p:cNvSpPr/>
          <p:nvPr/>
        </p:nvSpPr>
        <p:spPr>
          <a:xfrm>
            <a:off x="6219718" y="4144050"/>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61" name="Google Shape;1361;g3aee0efb5a8_0_0"/>
          <p:cNvSpPr txBox="1"/>
          <p:nvPr/>
        </p:nvSpPr>
        <p:spPr>
          <a:xfrm>
            <a:off x="8420653" y="4144050"/>
            <a:ext cx="2324400" cy="153900"/>
          </a:xfrm>
          <a:prstGeom prst="rect">
            <a:avLst/>
          </a:prstGeom>
          <a:noFill/>
          <a:ln>
            <a:noFill/>
          </a:ln>
        </p:spPr>
        <p:txBody>
          <a:bodyPr anchorCtr="0" anchor="t" bIns="0" lIns="0" spcFirstLastPara="1" rIns="0" wrap="square" tIns="0">
            <a:spAutoFit/>
          </a:bodyPr>
          <a:lstStyle/>
          <a:p>
            <a:pPr indent="-63500" lvl="0" marL="0" marR="0" rtl="0" algn="l">
              <a:lnSpc>
                <a:spcPct val="100000"/>
              </a:lnSpc>
              <a:spcBef>
                <a:spcPts val="0"/>
              </a:spcBef>
              <a:spcAft>
                <a:spcPts val="0"/>
              </a:spcAft>
              <a:buClr>
                <a:schemeClr val="dk1"/>
              </a:buClr>
              <a:buSzPts val="1000"/>
              <a:buFont typeface="Quattrocento Sans"/>
              <a:buChar char="​"/>
            </a:pPr>
            <a:r>
              <a:rPr b="0" i="0" lang="en-US" sz="1000" u="none" cap="none" strike="noStrike">
                <a:solidFill>
                  <a:schemeClr val="dk1"/>
                </a:solidFill>
                <a:latin typeface="Arial"/>
                <a:ea typeface="Arial"/>
                <a:cs typeface="Arial"/>
                <a:sym typeface="Arial"/>
              </a:rPr>
              <a:t>AM personal &amp; professional development</a:t>
            </a:r>
            <a:endParaRPr b="0" i="0" sz="1000" u="none" cap="none" strike="noStrike">
              <a:solidFill>
                <a:schemeClr val="dk1"/>
              </a:solidFill>
              <a:latin typeface="Arial"/>
              <a:ea typeface="Arial"/>
              <a:cs typeface="Arial"/>
              <a:sym typeface="Arial"/>
            </a:endParaRPr>
          </a:p>
        </p:txBody>
      </p:sp>
      <p:sp>
        <p:nvSpPr>
          <p:cNvPr id="1362" name="Google Shape;1362;g3aee0efb5a8_0_0"/>
          <p:cNvSpPr/>
          <p:nvPr/>
        </p:nvSpPr>
        <p:spPr>
          <a:xfrm>
            <a:off x="8259889" y="4144050"/>
            <a:ext cx="127500" cy="1239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63" name="Google Shape;1363;g3aee0efb5a8_0_0"/>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364" name="Google Shape;1364;g3aee0efb5a8_0_0"/>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365" name="Google Shape;1365;g3aee0efb5a8_0_0"/>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366" name="Google Shape;1366;g3aee0efb5a8_0_0"/>
          <p:cNvGrpSpPr/>
          <p:nvPr/>
        </p:nvGrpSpPr>
        <p:grpSpPr>
          <a:xfrm>
            <a:off x="10952252" y="306660"/>
            <a:ext cx="152985" cy="144230"/>
            <a:chOff x="-3204864" y="2816087"/>
            <a:chExt cx="1413910" cy="1332993"/>
          </a:xfrm>
        </p:grpSpPr>
        <p:sp>
          <p:nvSpPr>
            <p:cNvPr id="1367" name="Google Shape;1367;g3aee0efb5a8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368" name="Google Shape;1368;g3aee0efb5a8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369" name="Google Shape;1369;g3aee0efb5a8_0_0"/>
          <p:cNvGrpSpPr/>
          <p:nvPr/>
        </p:nvGrpSpPr>
        <p:grpSpPr>
          <a:xfrm>
            <a:off x="10952252" y="641389"/>
            <a:ext cx="152985" cy="144230"/>
            <a:chOff x="-3204864" y="2816087"/>
            <a:chExt cx="1413910" cy="1332993"/>
          </a:xfrm>
        </p:grpSpPr>
        <p:sp>
          <p:nvSpPr>
            <p:cNvPr id="1370" name="Google Shape;1370;g3aee0efb5a8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371" name="Google Shape;1371;g3aee0efb5a8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372" name="Google Shape;1372;g3aee0efb5a8_0_0"/>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373" name="Google Shape;1373;g3aee0efb5a8_0_0"/>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374" name="Google Shape;1374;g3aee0efb5a8_0_0"/>
          <p:cNvGrpSpPr/>
          <p:nvPr/>
        </p:nvGrpSpPr>
        <p:grpSpPr>
          <a:xfrm>
            <a:off x="11746584" y="108549"/>
            <a:ext cx="360688" cy="374038"/>
            <a:chOff x="-3204864" y="2816087"/>
            <a:chExt cx="1413910" cy="1332993"/>
          </a:xfrm>
        </p:grpSpPr>
        <p:sp>
          <p:nvSpPr>
            <p:cNvPr id="1375" name="Google Shape;1375;g3aee0efb5a8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376" name="Google Shape;1376;g3aee0efb5a8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377" name="Google Shape;1377;g3aee0efb5a8_0_0"/>
          <p:cNvGrpSpPr/>
          <p:nvPr/>
        </p:nvGrpSpPr>
        <p:grpSpPr>
          <a:xfrm>
            <a:off x="10953246" y="474024"/>
            <a:ext cx="152985" cy="144230"/>
            <a:chOff x="-3204864" y="2816087"/>
            <a:chExt cx="1413910" cy="1332993"/>
          </a:xfrm>
        </p:grpSpPr>
        <p:sp>
          <p:nvSpPr>
            <p:cNvPr id="1378" name="Google Shape;1378;g3aee0efb5a8_0_0"/>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379" name="Google Shape;1379;g3aee0efb5a8_0_0"/>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380" name="Google Shape;1380;g3aee0efb5a8_0_0"/>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graphicFrame>
        <p:nvGraphicFramePr>
          <p:cNvPr id="1381" name="Google Shape;1381;g3aee0efb5a8_0_0"/>
          <p:cNvGraphicFramePr/>
          <p:nvPr/>
        </p:nvGraphicFramePr>
        <p:xfrm>
          <a:off x="6158023" y="1244511"/>
          <a:ext cx="3000000" cy="3000000"/>
        </p:xfrm>
        <a:graphic>
          <a:graphicData uri="http://schemas.openxmlformats.org/drawingml/2006/table">
            <a:tbl>
              <a:tblPr>
                <a:noFill/>
                <a:tableStyleId>{C5731C0F-C688-4FB1-88AB-C4D54DDAFE16}</a:tableStyleId>
              </a:tblPr>
              <a:tblGrid>
                <a:gridCol w="827350"/>
                <a:gridCol w="762475"/>
                <a:gridCol w="4322775"/>
              </a:tblGrid>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Topic</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1"/>
                            </a:ext>
                          </a:extLst>
                        </a:rPr>
                        <a:t>Deadline</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latin typeface="Arial"/>
                          <a:ea typeface="Arial"/>
                          <a:cs typeface="Arial"/>
                          <a:sym typeface="Arial"/>
                        </a:rPr>
                        <a:t>Brief description</a:t>
                      </a:r>
                      <a:endParaRPr sz="1400" u="none" cap="none" strike="noStrike"/>
                    </a:p>
                  </a:txBody>
                  <a:tcPr marT="36725" marB="36725" marR="45725" marL="45725" anchor="b">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rPr>
                        <a:t>Research</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11</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02</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Creating evaluation forms and interviews with committee members</a:t>
                      </a:r>
                      <a:endParaRPr sz="10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1000" u="none" cap="none" strike="noStrike">
                          <a:solidFill>
                            <a:schemeClr val="dk1"/>
                          </a:solidFill>
                        </a:rPr>
                        <a:t>Analyzing</a:t>
                      </a:r>
                      <a:endParaRPr sz="14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21</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02</a:t>
                      </a:r>
                      <a:r>
                        <a:rPr b="0" i="0" lang="en-US" sz="1000" u="none" cap="none" strike="noStrike">
                          <a:solidFill>
                            <a:schemeClr val="dk1"/>
                          </a:solidFill>
                          <a:latin typeface="Arial"/>
                          <a:ea typeface="Arial"/>
                          <a:cs typeface="Arial"/>
                          <a:sym typeface="Arial"/>
                        </a:rPr>
                        <a:t>/</a:t>
                      </a:r>
                      <a:r>
                        <a:rPr lang="en-US" sz="1000" u="none" cap="none" strike="noStrike">
                          <a:solidFill>
                            <a:schemeClr val="dk1"/>
                          </a:solidFill>
                        </a:rPr>
                        <a:t>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analyzing the results to find out how we can optimize the committees</a:t>
                      </a:r>
                      <a:endParaRPr sz="10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4175">
                <a:tc>
                  <a:txBody>
                    <a:bodyPr/>
                    <a:lstStyle/>
                    <a:p>
                      <a:pPr indent="0" lvl="0" marL="0" marR="0" rtl="0" algn="l">
                        <a:lnSpc>
                          <a:spcPct val="100000"/>
                        </a:lnSpc>
                        <a:spcBef>
                          <a:spcPts val="0"/>
                        </a:spcBef>
                        <a:spcAft>
                          <a:spcPts val="0"/>
                        </a:spcAft>
                        <a:buClr>
                          <a:schemeClr val="dk1"/>
                        </a:buClr>
                        <a:buSzPts val="1000"/>
                        <a:buFont typeface="Arial"/>
                        <a:buNone/>
                      </a:pPr>
                      <a:r>
                        <a:rPr b="1" lang="en-US" sz="700" u="none" cap="none" strike="noStrike">
                          <a:solidFill>
                            <a:schemeClr val="dk1"/>
                          </a:solidFill>
                        </a:rPr>
                        <a:t>Implementation</a:t>
                      </a:r>
                      <a:endParaRPr sz="1100" u="none" cap="none" strike="noStrike"/>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16/03/2026</a:t>
                      </a:r>
                      <a:endParaRPr b="0" i="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Implementing the ideas and findings into practices</a:t>
                      </a:r>
                      <a:endParaRPr b="0" sz="1000" u="none" cap="none" strike="noStrike">
                        <a:solidFill>
                          <a:schemeClr val="dk1"/>
                        </a:solidFill>
                        <a:latin typeface="Arial"/>
                        <a:ea typeface="Arial"/>
                        <a:cs typeface="Arial"/>
                        <a:sym typeface="Arial"/>
                      </a:endParaRPr>
                    </a:p>
                  </a:txBody>
                  <a:tcPr marT="36725" marB="36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g3aee0efb5a8_0_135"/>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387" name="Google Shape;1387;g3aee0efb5a8_0_135"/>
          <p:cNvSpPr/>
          <p:nvPr/>
        </p:nvSpPr>
        <p:spPr>
          <a:xfrm>
            <a:off x="104119" y="988985"/>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Estimated financial costs </a:t>
            </a:r>
            <a:r>
              <a:rPr b="0" i="1" lang="en-US" sz="1000" u="none" cap="none" strike="noStrike">
                <a:solidFill>
                  <a:srgbClr val="FFFFFF"/>
                </a:solidFill>
                <a:latin typeface="Arial"/>
                <a:ea typeface="Arial"/>
                <a:cs typeface="Arial"/>
                <a:sym typeface="Arial"/>
              </a:rPr>
              <a:t>(if any)</a:t>
            </a:r>
            <a:endParaRPr b="0" i="0" sz="1400" u="none" cap="none" strike="noStrike">
              <a:solidFill>
                <a:srgbClr val="000000"/>
              </a:solidFill>
              <a:latin typeface="Arial"/>
              <a:ea typeface="Arial"/>
              <a:cs typeface="Arial"/>
              <a:sym typeface="Arial"/>
            </a:endParaRPr>
          </a:p>
        </p:txBody>
      </p:sp>
      <p:sp>
        <p:nvSpPr>
          <p:cNvPr id="1388" name="Google Shape;1388;g3aee0efb5a8_0_135"/>
          <p:cNvSpPr/>
          <p:nvPr/>
        </p:nvSpPr>
        <p:spPr>
          <a:xfrm>
            <a:off x="6271836" y="3254370"/>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Estimated capacity required in the Value Driver</a:t>
            </a:r>
            <a:endParaRPr b="0" i="0" sz="1400" u="none" cap="none" strike="noStrike">
              <a:solidFill>
                <a:srgbClr val="000000"/>
              </a:solidFill>
              <a:latin typeface="Arial"/>
              <a:ea typeface="Arial"/>
              <a:cs typeface="Arial"/>
              <a:sym typeface="Arial"/>
            </a:endParaRPr>
          </a:p>
        </p:txBody>
      </p:sp>
      <p:graphicFrame>
        <p:nvGraphicFramePr>
          <p:cNvPr id="1389" name="Google Shape;1389;g3aee0efb5a8_0_135"/>
          <p:cNvGraphicFramePr/>
          <p:nvPr/>
        </p:nvGraphicFramePr>
        <p:xfrm>
          <a:off x="6271836" y="3567056"/>
          <a:ext cx="3000000" cy="3000000"/>
        </p:xfrm>
        <a:graphic>
          <a:graphicData uri="http://schemas.openxmlformats.org/drawingml/2006/table">
            <a:tbl>
              <a:tblPr>
                <a:noFill/>
                <a:tableStyleId>{C5731C0F-C688-4FB1-88AB-C4D54DDAFE16}</a:tableStyleId>
              </a:tblPr>
              <a:tblGrid>
                <a:gridCol w="4553800"/>
                <a:gridCol w="1234475"/>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Name</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Hours/week</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Marc</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Floris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Yvonne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102"/>
                            </a:ext>
                          </a:extLst>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Jésaja</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rPr lang="en-US" sz="1000" u="none" cap="none" strike="noStrike">
                          <a:solidFill>
                            <a:schemeClr val="dk1"/>
                          </a:solidFill>
                        </a:rPr>
                        <a:t>2</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390" name="Google Shape;1390;g3aee0efb5a8_0_135"/>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5:</a:t>
            </a:r>
            <a:r>
              <a:rPr b="0" i="1" lang="en-US" sz="1200" u="none" cap="none" strike="noStrike">
                <a:solidFill>
                  <a:schemeClr val="dk1"/>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Ensuring part-time committees are utilized to their full potential</a:t>
            </a:r>
            <a:r>
              <a:rPr b="0" i="0" lang="en-US" sz="1200" u="none" cap="none" strike="noStrike">
                <a:solidFill>
                  <a:schemeClr val="dk1"/>
                </a:solidFill>
                <a:latin typeface="Arial"/>
                <a:ea typeface="Arial"/>
                <a:cs typeface="Arial"/>
                <a:sym typeface="Arial"/>
              </a:rPr>
              <a:t> by improving the committee knowledge transfer via </a:t>
            </a:r>
            <a:r>
              <a:rPr b="0" i="0" lang="en-US" sz="1200" u="none" cap="none" strike="noStrike">
                <a:solidFill>
                  <a:schemeClr val="dk1"/>
                </a:solidFill>
                <a:latin typeface="Arial"/>
                <a:ea typeface="Arial"/>
                <a:cs typeface="Arial"/>
                <a:sym typeface="Arial"/>
                <a:extLst>
                  <a:ext uri="http://customooxmlschemas.google.com/">
                    <go:slidesCustomData xmlns:go="http://customooxmlschemas.google.com/" textRoundtripDataId="103"/>
                  </a:ext>
                </a:extLst>
              </a:rPr>
              <a:t>updated whitebooks and better onboarding</a:t>
            </a:r>
            <a:endParaRPr b="0"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rgbClr val="000000"/>
              </a:solidFill>
              <a:latin typeface="Arial"/>
              <a:ea typeface="Arial"/>
              <a:cs typeface="Arial"/>
              <a:sym typeface="Arial"/>
            </a:endParaRPr>
          </a:p>
        </p:txBody>
      </p:sp>
      <p:sp>
        <p:nvSpPr>
          <p:cNvPr id="1391" name="Google Shape;1391;g3aee0efb5a8_0_135"/>
          <p:cNvSpPr/>
          <p:nvPr/>
        </p:nvSpPr>
        <p:spPr>
          <a:xfrm>
            <a:off x="84077" y="125557"/>
            <a:ext cx="25680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Impact, resourcing and support</a:t>
            </a:r>
            <a:endParaRPr b="0" i="0" sz="1400" u="none" cap="none" strike="noStrike">
              <a:solidFill>
                <a:srgbClr val="000000"/>
              </a:solidFill>
              <a:latin typeface="Arial"/>
              <a:ea typeface="Arial"/>
              <a:cs typeface="Arial"/>
              <a:sym typeface="Arial"/>
            </a:endParaRPr>
          </a:p>
        </p:txBody>
      </p:sp>
      <p:sp>
        <p:nvSpPr>
          <p:cNvPr id="1392" name="Google Shape;1392;g3aee0efb5a8_0_135"/>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393" name="Google Shape;1393;g3aee0efb5a8_0_135"/>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chemeClr val="lt1"/>
              </a:solidFill>
              <a:latin typeface="Arial"/>
              <a:ea typeface="Arial"/>
              <a:cs typeface="Arial"/>
              <a:sym typeface="Arial"/>
            </a:endParaRPr>
          </a:p>
        </p:txBody>
      </p:sp>
      <p:sp>
        <p:nvSpPr>
          <p:cNvPr id="1394" name="Google Shape;1394;g3aee0efb5a8_0_135"/>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chemeClr val="lt1"/>
              </a:solidFill>
              <a:latin typeface="Arial"/>
              <a:ea typeface="Arial"/>
              <a:cs typeface="Arial"/>
              <a:sym typeface="Arial"/>
            </a:endParaRPr>
          </a:p>
        </p:txBody>
      </p:sp>
      <p:sp>
        <p:nvSpPr>
          <p:cNvPr id="1395" name="Google Shape;1395;g3aee0efb5a8_0_135"/>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lt1"/>
              </a:buClr>
              <a:buSzPts val="1400"/>
              <a:buFont typeface="Arial"/>
              <a:buNone/>
            </a:pPr>
            <a:r>
              <a:rPr b="1" i="0" lang="en-US" sz="1400" u="none" cap="none" strike="noStrike">
                <a:solidFill>
                  <a:schemeClr val="lt1"/>
                </a:solidFill>
                <a:latin typeface="Arial"/>
                <a:ea typeface="Arial"/>
                <a:cs typeface="Arial"/>
                <a:sym typeface="Arial"/>
              </a:rPr>
              <a:t>L2</a:t>
            </a:r>
            <a:endParaRPr b="1" i="0" sz="1400" u="none" cap="none" strike="noStrike">
              <a:solidFill>
                <a:schemeClr val="lt1"/>
              </a:solidFill>
              <a:latin typeface="Arial"/>
              <a:ea typeface="Arial"/>
              <a:cs typeface="Arial"/>
              <a:sym typeface="Arial"/>
            </a:endParaRPr>
          </a:p>
        </p:txBody>
      </p:sp>
      <p:sp>
        <p:nvSpPr>
          <p:cNvPr id="1396" name="Google Shape;1396;g3aee0efb5a8_0_135"/>
          <p:cNvSpPr/>
          <p:nvPr/>
        </p:nvSpPr>
        <p:spPr>
          <a:xfrm>
            <a:off x="3728566" y="1329627"/>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97" name="Google Shape;1397;g3aee0efb5a8_0_135"/>
          <p:cNvSpPr/>
          <p:nvPr/>
        </p:nvSpPr>
        <p:spPr>
          <a:xfrm>
            <a:off x="2694933" y="1329627"/>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98" name="Google Shape;1398;g3aee0efb5a8_0_135"/>
          <p:cNvSpPr/>
          <p:nvPr/>
        </p:nvSpPr>
        <p:spPr>
          <a:xfrm>
            <a:off x="1661300" y="1329627"/>
            <a:ext cx="166800" cy="1617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399" name="Google Shape;1399;g3aee0efb5a8_0_135"/>
          <p:cNvSpPr/>
          <p:nvPr/>
        </p:nvSpPr>
        <p:spPr>
          <a:xfrm>
            <a:off x="4762198" y="1329627"/>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1400" name="Google Shape;1400;g3aee0efb5a8_0_135"/>
          <p:cNvGrpSpPr/>
          <p:nvPr/>
        </p:nvGrpSpPr>
        <p:grpSpPr>
          <a:xfrm>
            <a:off x="1946924" y="1282831"/>
            <a:ext cx="286200" cy="255393"/>
            <a:chOff x="2088345" y="1282831"/>
            <a:chExt cx="286200" cy="255393"/>
          </a:xfrm>
        </p:grpSpPr>
        <p:sp>
          <p:nvSpPr>
            <p:cNvPr id="1401" name="Google Shape;1401;g3aee0efb5a8_0_135"/>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1402" name="Google Shape;1402;g3aee0efb5a8_0_135"/>
            <p:cNvPicPr preferRelativeResize="0"/>
            <p:nvPr/>
          </p:nvPicPr>
          <p:blipFill rotWithShape="1">
            <a:blip r:embed="rId4">
              <a:alphaModFix/>
            </a:blip>
            <a:srcRect b="0" l="0" r="0" t="0"/>
            <a:stretch/>
          </p:blipFill>
          <p:spPr>
            <a:xfrm>
              <a:off x="2103823" y="1282831"/>
              <a:ext cx="255393" cy="255393"/>
            </a:xfrm>
            <a:prstGeom prst="rect">
              <a:avLst/>
            </a:prstGeom>
            <a:noFill/>
            <a:ln>
              <a:noFill/>
            </a:ln>
          </p:spPr>
        </p:pic>
      </p:grpSp>
      <p:grpSp>
        <p:nvGrpSpPr>
          <p:cNvPr id="1403" name="Google Shape;1403;g3aee0efb5a8_0_135"/>
          <p:cNvGrpSpPr/>
          <p:nvPr/>
        </p:nvGrpSpPr>
        <p:grpSpPr>
          <a:xfrm>
            <a:off x="2939391" y="1282831"/>
            <a:ext cx="286200" cy="255393"/>
            <a:chOff x="3062078" y="1282831"/>
            <a:chExt cx="286200" cy="255393"/>
          </a:xfrm>
        </p:grpSpPr>
        <p:sp>
          <p:nvSpPr>
            <p:cNvPr id="1404" name="Google Shape;1404;g3aee0efb5a8_0_135"/>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1405" name="Google Shape;1405;g3aee0efb5a8_0_135"/>
            <p:cNvPicPr preferRelativeResize="0"/>
            <p:nvPr/>
          </p:nvPicPr>
          <p:blipFill rotWithShape="1">
            <a:blip r:embed="rId4">
              <a:alphaModFix/>
            </a:blip>
            <a:srcRect b="0" l="0" r="0" t="0"/>
            <a:stretch/>
          </p:blipFill>
          <p:spPr>
            <a:xfrm>
              <a:off x="3077556" y="1282831"/>
              <a:ext cx="255393" cy="255393"/>
            </a:xfrm>
            <a:prstGeom prst="rect">
              <a:avLst/>
            </a:prstGeom>
            <a:noFill/>
            <a:ln>
              <a:noFill/>
            </a:ln>
          </p:spPr>
        </p:pic>
      </p:grpSp>
      <p:grpSp>
        <p:nvGrpSpPr>
          <p:cNvPr id="1406" name="Google Shape;1406;g3aee0efb5a8_0_135"/>
          <p:cNvGrpSpPr/>
          <p:nvPr/>
        </p:nvGrpSpPr>
        <p:grpSpPr>
          <a:xfrm>
            <a:off x="3998058" y="1282831"/>
            <a:ext cx="286200" cy="255393"/>
            <a:chOff x="4083248" y="1282831"/>
            <a:chExt cx="286200" cy="255393"/>
          </a:xfrm>
        </p:grpSpPr>
        <p:sp>
          <p:nvSpPr>
            <p:cNvPr id="1407" name="Google Shape;1407;g3aee0efb5a8_0_135"/>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1408" name="Google Shape;1408;g3aee0efb5a8_0_135"/>
            <p:cNvPicPr preferRelativeResize="0"/>
            <p:nvPr/>
          </p:nvPicPr>
          <p:blipFill rotWithShape="1">
            <a:blip r:embed="rId4">
              <a:alphaModFix/>
            </a:blip>
            <a:srcRect b="0" l="0" r="0" t="0"/>
            <a:stretch/>
          </p:blipFill>
          <p:spPr>
            <a:xfrm>
              <a:off x="4098725" y="1282831"/>
              <a:ext cx="255393" cy="255393"/>
            </a:xfrm>
            <a:prstGeom prst="rect">
              <a:avLst/>
            </a:prstGeom>
            <a:noFill/>
            <a:ln>
              <a:noFill/>
            </a:ln>
          </p:spPr>
        </p:pic>
      </p:grpSp>
      <p:grpSp>
        <p:nvGrpSpPr>
          <p:cNvPr id="1409" name="Google Shape;1409;g3aee0efb5a8_0_135"/>
          <p:cNvGrpSpPr/>
          <p:nvPr/>
        </p:nvGrpSpPr>
        <p:grpSpPr>
          <a:xfrm>
            <a:off x="5022656" y="1282831"/>
            <a:ext cx="286200" cy="255393"/>
            <a:chOff x="4837632" y="1282831"/>
            <a:chExt cx="286200" cy="255393"/>
          </a:xfrm>
        </p:grpSpPr>
        <p:sp>
          <p:nvSpPr>
            <p:cNvPr id="1410" name="Google Shape;1410;g3aee0efb5a8_0_135"/>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1411" name="Google Shape;1411;g3aee0efb5a8_0_135"/>
            <p:cNvPicPr preferRelativeResize="0"/>
            <p:nvPr/>
          </p:nvPicPr>
          <p:blipFill rotWithShape="1">
            <a:blip r:embed="rId4">
              <a:alphaModFix/>
            </a:blip>
            <a:srcRect b="0" l="0" r="0" t="0"/>
            <a:stretch/>
          </p:blipFill>
          <p:spPr>
            <a:xfrm>
              <a:off x="4837632" y="1282831"/>
              <a:ext cx="255393" cy="255393"/>
            </a:xfrm>
            <a:prstGeom prst="rect">
              <a:avLst/>
            </a:prstGeom>
            <a:noFill/>
            <a:ln>
              <a:noFill/>
            </a:ln>
          </p:spPr>
        </p:pic>
      </p:grpSp>
      <p:sp>
        <p:nvSpPr>
          <p:cNvPr id="1412" name="Google Shape;1412;g3aee0efb5a8_0_135"/>
          <p:cNvSpPr txBox="1"/>
          <p:nvPr/>
        </p:nvSpPr>
        <p:spPr>
          <a:xfrm>
            <a:off x="1946924" y="1540336"/>
            <a:ext cx="51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1413" name="Google Shape;1413;g3aee0efb5a8_0_135"/>
          <p:cNvSpPr txBox="1"/>
          <p:nvPr/>
        </p:nvSpPr>
        <p:spPr>
          <a:xfrm>
            <a:off x="2939391" y="1540336"/>
            <a:ext cx="6252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414" name="Google Shape;1414;g3aee0efb5a8_0_135"/>
          <p:cNvSpPr txBox="1"/>
          <p:nvPr/>
        </p:nvSpPr>
        <p:spPr>
          <a:xfrm>
            <a:off x="3998058" y="1540336"/>
            <a:ext cx="6957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415" name="Google Shape;1415;g3aee0efb5a8_0_135"/>
          <p:cNvSpPr txBox="1"/>
          <p:nvPr/>
        </p:nvSpPr>
        <p:spPr>
          <a:xfrm>
            <a:off x="5021994" y="1540336"/>
            <a:ext cx="5868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1416" name="Google Shape;1416;g3aee0efb5a8_0_135"/>
          <p:cNvSpPr txBox="1"/>
          <p:nvPr/>
        </p:nvSpPr>
        <p:spPr>
          <a:xfrm>
            <a:off x="110241" y="1215069"/>
            <a:ext cx="13080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One-time investment:</a:t>
            </a:r>
            <a:endParaRPr b="0" i="0" sz="1400" u="none" cap="none" strike="noStrike">
              <a:solidFill>
                <a:srgbClr val="000000"/>
              </a:solidFill>
              <a:latin typeface="Arial"/>
              <a:ea typeface="Arial"/>
              <a:cs typeface="Arial"/>
              <a:sym typeface="Arial"/>
            </a:endParaRPr>
          </a:p>
        </p:txBody>
      </p:sp>
      <p:sp>
        <p:nvSpPr>
          <p:cNvPr id="1417" name="Google Shape;1417;g3aee0efb5a8_0_135"/>
          <p:cNvSpPr txBox="1"/>
          <p:nvPr/>
        </p:nvSpPr>
        <p:spPr>
          <a:xfrm>
            <a:off x="109380" y="1887500"/>
            <a:ext cx="84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1" i="0" lang="en-US" sz="1000" u="none" cap="none" strike="noStrike">
                <a:solidFill>
                  <a:schemeClr val="dk1"/>
                </a:solidFill>
                <a:latin typeface="Arial"/>
                <a:ea typeface="Arial"/>
                <a:cs typeface="Arial"/>
                <a:sym typeface="Arial"/>
              </a:rPr>
              <a:t>Annual costs:</a:t>
            </a:r>
            <a:endParaRPr b="0" i="0" sz="1400" u="none" cap="none" strike="noStrike">
              <a:solidFill>
                <a:srgbClr val="000000"/>
              </a:solidFill>
              <a:latin typeface="Arial"/>
              <a:ea typeface="Arial"/>
              <a:cs typeface="Arial"/>
              <a:sym typeface="Arial"/>
            </a:endParaRPr>
          </a:p>
        </p:txBody>
      </p:sp>
      <p:cxnSp>
        <p:nvCxnSpPr>
          <p:cNvPr id="1418" name="Google Shape;1418;g3aee0efb5a8_0_135"/>
          <p:cNvCxnSpPr/>
          <p:nvPr/>
        </p:nvCxnSpPr>
        <p:spPr>
          <a:xfrm>
            <a:off x="123767" y="1852147"/>
            <a:ext cx="5779800" cy="0"/>
          </a:xfrm>
          <a:prstGeom prst="straightConnector1">
            <a:avLst/>
          </a:prstGeom>
          <a:noFill/>
          <a:ln cap="flat" cmpd="sng" w="9525">
            <a:solidFill>
              <a:schemeClr val="accent1"/>
            </a:solidFill>
            <a:prstDash val="solid"/>
            <a:miter lim="800000"/>
            <a:headEnd len="sm" w="sm" type="none"/>
            <a:tailEnd len="sm" w="sm" type="none"/>
          </a:ln>
        </p:spPr>
      </p:cxnSp>
      <p:graphicFrame>
        <p:nvGraphicFramePr>
          <p:cNvPr id="1419" name="Google Shape;1419;g3aee0efb5a8_0_135"/>
          <p:cNvGraphicFramePr/>
          <p:nvPr/>
        </p:nvGraphicFramePr>
        <p:xfrm>
          <a:off x="6271836" y="1303501"/>
          <a:ext cx="3000000" cy="3000000"/>
        </p:xfrm>
        <a:graphic>
          <a:graphicData uri="http://schemas.openxmlformats.org/drawingml/2006/table">
            <a:tbl>
              <a:tblPr>
                <a:noFill/>
                <a:tableStyleId>{C5731C0F-C688-4FB1-88AB-C4D54DDAFE16}</a:tableStyleId>
              </a:tblPr>
              <a:tblGrid>
                <a:gridCol w="2198750"/>
                <a:gridCol w="3589525"/>
              </a:tblGrid>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Value driver team</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Marc (Lead), Floris, Jésaja</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Key board members to consult (incl. role)</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rPr>
                        <a:t>Chay, Bas, Yvonne</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265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Business as usual owner after Value Driver</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i="1" lang="en-US" sz="1000" u="none" cap="none" strike="noStrike">
                          <a:solidFill>
                            <a:schemeClr val="dk1"/>
                          </a:solidFill>
                        </a:rPr>
                        <a:t>Project manager Bachelor, Project Manager Master</a:t>
                      </a:r>
                      <a:endParaRPr sz="1400" u="none" cap="none" strike="noStrike"/>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SB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27000">
                <a:tc>
                  <a:txBody>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dk1"/>
                          </a:solidFill>
                          <a:latin typeface="Arial"/>
                          <a:ea typeface="Arial"/>
                          <a:cs typeface="Arial"/>
                          <a:sym typeface="Arial"/>
                        </a:rPr>
                        <a:t>Verico support</a:t>
                      </a:r>
                      <a:endParaRPr sz="1400" u="none" cap="none" strike="noStrike"/>
                    </a:p>
                  </a:txBody>
                  <a:tcPr marT="58000" marB="58000" marR="60950" marL="609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58000" marB="58000" marR="60950" marL="609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420" name="Google Shape;1420;g3aee0efb5a8_0_135"/>
          <p:cNvSpPr/>
          <p:nvPr/>
        </p:nvSpPr>
        <p:spPr>
          <a:xfrm>
            <a:off x="3728566" y="2065135"/>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421" name="Google Shape;1421;g3aee0efb5a8_0_135"/>
          <p:cNvSpPr/>
          <p:nvPr/>
        </p:nvSpPr>
        <p:spPr>
          <a:xfrm>
            <a:off x="2694933" y="2065135"/>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422" name="Google Shape;1422;g3aee0efb5a8_0_135"/>
          <p:cNvSpPr/>
          <p:nvPr/>
        </p:nvSpPr>
        <p:spPr>
          <a:xfrm>
            <a:off x="1661300" y="2065135"/>
            <a:ext cx="166800" cy="161700"/>
          </a:xfrm>
          <a:prstGeom prst="rect">
            <a:avLst/>
          </a:prstGeom>
          <a:solidFill>
            <a:schemeClr val="dk1"/>
          </a:solid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sp>
        <p:nvSpPr>
          <p:cNvPr id="1423" name="Google Shape;1423;g3aee0efb5a8_0_135"/>
          <p:cNvSpPr/>
          <p:nvPr/>
        </p:nvSpPr>
        <p:spPr>
          <a:xfrm>
            <a:off x="4762198" y="2065135"/>
            <a:ext cx="166800" cy="161700"/>
          </a:xfrm>
          <a:prstGeom prst="rect">
            <a:avLst/>
          </a:prstGeom>
          <a:noFill/>
          <a:ln cap="sq"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Verdana"/>
              <a:ea typeface="Verdana"/>
              <a:cs typeface="Verdana"/>
              <a:sym typeface="Verdana"/>
            </a:endParaRPr>
          </a:p>
        </p:txBody>
      </p:sp>
      <p:grpSp>
        <p:nvGrpSpPr>
          <p:cNvPr id="1424" name="Google Shape;1424;g3aee0efb5a8_0_135"/>
          <p:cNvGrpSpPr/>
          <p:nvPr/>
        </p:nvGrpSpPr>
        <p:grpSpPr>
          <a:xfrm>
            <a:off x="1946924" y="2018339"/>
            <a:ext cx="286200" cy="255393"/>
            <a:chOff x="2088345" y="1282831"/>
            <a:chExt cx="286200" cy="255393"/>
          </a:xfrm>
        </p:grpSpPr>
        <p:sp>
          <p:nvSpPr>
            <p:cNvPr id="1425" name="Google Shape;1425;g3aee0efb5a8_0_135"/>
            <p:cNvSpPr txBox="1"/>
            <p:nvPr/>
          </p:nvSpPr>
          <p:spPr>
            <a:xfrm>
              <a:off x="2088345"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p:txBody>
        </p:sp>
        <p:pic>
          <p:nvPicPr>
            <p:cNvPr id="1426" name="Google Shape;1426;g3aee0efb5a8_0_135"/>
            <p:cNvPicPr preferRelativeResize="0"/>
            <p:nvPr/>
          </p:nvPicPr>
          <p:blipFill rotWithShape="1">
            <a:blip r:embed="rId4">
              <a:alphaModFix/>
            </a:blip>
            <a:srcRect b="0" l="0" r="0" t="0"/>
            <a:stretch/>
          </p:blipFill>
          <p:spPr>
            <a:xfrm>
              <a:off x="2103823" y="1282831"/>
              <a:ext cx="255393" cy="255393"/>
            </a:xfrm>
            <a:prstGeom prst="rect">
              <a:avLst/>
            </a:prstGeom>
            <a:noFill/>
            <a:ln>
              <a:noFill/>
            </a:ln>
          </p:spPr>
        </p:pic>
      </p:grpSp>
      <p:grpSp>
        <p:nvGrpSpPr>
          <p:cNvPr id="1427" name="Google Shape;1427;g3aee0efb5a8_0_135"/>
          <p:cNvGrpSpPr/>
          <p:nvPr/>
        </p:nvGrpSpPr>
        <p:grpSpPr>
          <a:xfrm>
            <a:off x="2939391" y="2018339"/>
            <a:ext cx="286200" cy="255393"/>
            <a:chOff x="3062078" y="1282831"/>
            <a:chExt cx="286200" cy="255393"/>
          </a:xfrm>
        </p:grpSpPr>
        <p:sp>
          <p:nvSpPr>
            <p:cNvPr id="1428" name="Google Shape;1428;g3aee0efb5a8_0_135"/>
            <p:cNvSpPr txBox="1"/>
            <p:nvPr/>
          </p:nvSpPr>
          <p:spPr>
            <a:xfrm>
              <a:off x="306207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p:txBody>
        </p:sp>
        <p:pic>
          <p:nvPicPr>
            <p:cNvPr id="1429" name="Google Shape;1429;g3aee0efb5a8_0_135"/>
            <p:cNvPicPr preferRelativeResize="0"/>
            <p:nvPr/>
          </p:nvPicPr>
          <p:blipFill rotWithShape="1">
            <a:blip r:embed="rId4">
              <a:alphaModFix/>
            </a:blip>
            <a:srcRect b="0" l="0" r="0" t="0"/>
            <a:stretch/>
          </p:blipFill>
          <p:spPr>
            <a:xfrm>
              <a:off x="3077556" y="1282831"/>
              <a:ext cx="255393" cy="255393"/>
            </a:xfrm>
            <a:prstGeom prst="rect">
              <a:avLst/>
            </a:prstGeom>
            <a:noFill/>
            <a:ln>
              <a:noFill/>
            </a:ln>
          </p:spPr>
        </p:pic>
      </p:grpSp>
      <p:grpSp>
        <p:nvGrpSpPr>
          <p:cNvPr id="1430" name="Google Shape;1430;g3aee0efb5a8_0_135"/>
          <p:cNvGrpSpPr/>
          <p:nvPr/>
        </p:nvGrpSpPr>
        <p:grpSpPr>
          <a:xfrm>
            <a:off x="3998058" y="2018339"/>
            <a:ext cx="286200" cy="255393"/>
            <a:chOff x="4083248" y="1282831"/>
            <a:chExt cx="286200" cy="255393"/>
          </a:xfrm>
        </p:grpSpPr>
        <p:sp>
          <p:nvSpPr>
            <p:cNvPr id="1431" name="Google Shape;1431;g3aee0efb5a8_0_135"/>
            <p:cNvSpPr txBox="1"/>
            <p:nvPr/>
          </p:nvSpPr>
          <p:spPr>
            <a:xfrm>
              <a:off x="4083248"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L</a:t>
              </a:r>
              <a:endParaRPr b="0" i="0" sz="1400" u="none" cap="none" strike="noStrike">
                <a:solidFill>
                  <a:srgbClr val="000000"/>
                </a:solidFill>
                <a:latin typeface="Arial"/>
                <a:ea typeface="Arial"/>
                <a:cs typeface="Arial"/>
                <a:sym typeface="Arial"/>
              </a:endParaRPr>
            </a:p>
          </p:txBody>
        </p:sp>
        <p:pic>
          <p:nvPicPr>
            <p:cNvPr id="1432" name="Google Shape;1432;g3aee0efb5a8_0_135"/>
            <p:cNvPicPr preferRelativeResize="0"/>
            <p:nvPr/>
          </p:nvPicPr>
          <p:blipFill rotWithShape="1">
            <a:blip r:embed="rId4">
              <a:alphaModFix/>
            </a:blip>
            <a:srcRect b="0" l="0" r="0" t="0"/>
            <a:stretch/>
          </p:blipFill>
          <p:spPr>
            <a:xfrm>
              <a:off x="4098725" y="1282831"/>
              <a:ext cx="255393" cy="255393"/>
            </a:xfrm>
            <a:prstGeom prst="rect">
              <a:avLst/>
            </a:prstGeom>
            <a:noFill/>
            <a:ln>
              <a:noFill/>
            </a:ln>
          </p:spPr>
        </p:pic>
      </p:grpSp>
      <p:grpSp>
        <p:nvGrpSpPr>
          <p:cNvPr id="1433" name="Google Shape;1433;g3aee0efb5a8_0_135"/>
          <p:cNvGrpSpPr/>
          <p:nvPr/>
        </p:nvGrpSpPr>
        <p:grpSpPr>
          <a:xfrm>
            <a:off x="5022656" y="2018339"/>
            <a:ext cx="286200" cy="255393"/>
            <a:chOff x="4837632" y="1282831"/>
            <a:chExt cx="286200" cy="255393"/>
          </a:xfrm>
        </p:grpSpPr>
        <p:sp>
          <p:nvSpPr>
            <p:cNvPr id="1434" name="Google Shape;1434;g3aee0efb5a8_0_135"/>
            <p:cNvSpPr txBox="1"/>
            <p:nvPr/>
          </p:nvSpPr>
          <p:spPr>
            <a:xfrm>
              <a:off x="4837632" y="1333583"/>
              <a:ext cx="2862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1E96"/>
                </a:buClr>
                <a:buSzPts val="1000"/>
                <a:buFont typeface="Arial"/>
                <a:buNone/>
              </a:pPr>
              <a:r>
                <a:rPr b="0" i="0" lang="en-US" sz="1000" u="none" cap="none" strike="noStrike">
                  <a:solidFill>
                    <a:schemeClr val="dk1"/>
                  </a:solidFill>
                  <a:latin typeface="Arial"/>
                  <a:ea typeface="Arial"/>
                  <a:cs typeface="Arial"/>
                  <a:sym typeface="Arial"/>
                </a:rPr>
                <a:t>XL</a:t>
              </a:r>
              <a:endParaRPr b="0" i="0" sz="1400" u="none" cap="none" strike="noStrike">
                <a:solidFill>
                  <a:srgbClr val="000000"/>
                </a:solidFill>
                <a:latin typeface="Arial"/>
                <a:ea typeface="Arial"/>
                <a:cs typeface="Arial"/>
                <a:sym typeface="Arial"/>
              </a:endParaRPr>
            </a:p>
          </p:txBody>
        </p:sp>
        <p:pic>
          <p:nvPicPr>
            <p:cNvPr id="1435" name="Google Shape;1435;g3aee0efb5a8_0_135"/>
            <p:cNvPicPr preferRelativeResize="0"/>
            <p:nvPr/>
          </p:nvPicPr>
          <p:blipFill rotWithShape="1">
            <a:blip r:embed="rId4">
              <a:alphaModFix/>
            </a:blip>
            <a:srcRect b="0" l="0" r="0" t="0"/>
            <a:stretch/>
          </p:blipFill>
          <p:spPr>
            <a:xfrm>
              <a:off x="4837632" y="1282831"/>
              <a:ext cx="255393" cy="255393"/>
            </a:xfrm>
            <a:prstGeom prst="rect">
              <a:avLst/>
            </a:prstGeom>
            <a:noFill/>
            <a:ln>
              <a:noFill/>
            </a:ln>
          </p:spPr>
        </p:pic>
      </p:grpSp>
      <p:sp>
        <p:nvSpPr>
          <p:cNvPr id="1436" name="Google Shape;1436;g3aee0efb5a8_0_135"/>
          <p:cNvSpPr txBox="1"/>
          <p:nvPr/>
        </p:nvSpPr>
        <p:spPr>
          <a:xfrm>
            <a:off x="1946924" y="2275844"/>
            <a:ext cx="5163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&lt;5k EUR</a:t>
            </a:r>
            <a:endParaRPr b="0" i="0" sz="1400" u="none" cap="none" strike="noStrike">
              <a:solidFill>
                <a:srgbClr val="000000"/>
              </a:solidFill>
              <a:latin typeface="Arial"/>
              <a:ea typeface="Arial"/>
              <a:cs typeface="Arial"/>
              <a:sym typeface="Arial"/>
            </a:endParaRPr>
          </a:p>
        </p:txBody>
      </p:sp>
      <p:sp>
        <p:nvSpPr>
          <p:cNvPr id="1437" name="Google Shape;1437;g3aee0efb5a8_0_135"/>
          <p:cNvSpPr txBox="1"/>
          <p:nvPr/>
        </p:nvSpPr>
        <p:spPr>
          <a:xfrm>
            <a:off x="2939391" y="2275844"/>
            <a:ext cx="6252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5-20k EUR</a:t>
            </a:r>
            <a:endParaRPr b="0" i="0" sz="1400" u="none" cap="none" strike="noStrike">
              <a:solidFill>
                <a:srgbClr val="000000"/>
              </a:solidFill>
              <a:latin typeface="Arial"/>
              <a:ea typeface="Arial"/>
              <a:cs typeface="Arial"/>
              <a:sym typeface="Arial"/>
            </a:endParaRPr>
          </a:p>
        </p:txBody>
      </p:sp>
      <p:sp>
        <p:nvSpPr>
          <p:cNvPr id="1438" name="Google Shape;1438;g3aee0efb5a8_0_135"/>
          <p:cNvSpPr txBox="1"/>
          <p:nvPr/>
        </p:nvSpPr>
        <p:spPr>
          <a:xfrm>
            <a:off x="3998058" y="2275844"/>
            <a:ext cx="6957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20-50k EUR</a:t>
            </a:r>
            <a:endParaRPr b="0" i="0" sz="1400" u="none" cap="none" strike="noStrike">
              <a:solidFill>
                <a:srgbClr val="000000"/>
              </a:solidFill>
              <a:latin typeface="Arial"/>
              <a:ea typeface="Arial"/>
              <a:cs typeface="Arial"/>
              <a:sym typeface="Arial"/>
            </a:endParaRPr>
          </a:p>
        </p:txBody>
      </p:sp>
      <p:sp>
        <p:nvSpPr>
          <p:cNvPr id="1439" name="Google Shape;1439;g3aee0efb5a8_0_135"/>
          <p:cNvSpPr txBox="1"/>
          <p:nvPr/>
        </p:nvSpPr>
        <p:spPr>
          <a:xfrm>
            <a:off x="5021994" y="2275844"/>
            <a:ext cx="586800" cy="369300"/>
          </a:xfrm>
          <a:prstGeom prst="rect">
            <a:avLst/>
          </a:prstGeom>
          <a:noFill/>
          <a:ln>
            <a:noFill/>
          </a:ln>
        </p:spPr>
        <p:txBody>
          <a:bodyPr anchorCtr="0" anchor="t" bIns="0" lIns="0" spcFirstLastPara="1" rIns="0" wrap="square" tIns="0">
            <a:spAutoFit/>
          </a:bodyPr>
          <a:lstStyle/>
          <a:p>
            <a:pPr indent="-152400" lvl="0" marL="0" marR="0" rtl="0" algn="l">
              <a:lnSpc>
                <a:spcPct val="100000"/>
              </a:lnSpc>
              <a:spcBef>
                <a:spcPts val="300"/>
              </a:spcBef>
              <a:spcAft>
                <a:spcPts val="300"/>
              </a:spcAft>
              <a:buClr>
                <a:schemeClr val="dk2"/>
              </a:buClr>
              <a:buSzPts val="2400"/>
              <a:buFont typeface="Quattrocento Sans"/>
              <a:buChar char="​"/>
            </a:pPr>
            <a:r>
              <a:rPr b="0" i="0" lang="en-US" sz="1000" u="none" cap="none" strike="noStrike">
                <a:solidFill>
                  <a:schemeClr val="dk1"/>
                </a:solidFill>
                <a:latin typeface="Arial"/>
                <a:ea typeface="Arial"/>
                <a:cs typeface="Arial"/>
                <a:sym typeface="Arial"/>
              </a:rPr>
              <a:t>&gt;50k EUR</a:t>
            </a:r>
            <a:endParaRPr b="0" i="0" sz="1400" u="none" cap="none" strike="noStrike">
              <a:solidFill>
                <a:srgbClr val="000000"/>
              </a:solidFill>
              <a:latin typeface="Arial"/>
              <a:ea typeface="Arial"/>
              <a:cs typeface="Arial"/>
              <a:sym typeface="Arial"/>
            </a:endParaRPr>
          </a:p>
        </p:txBody>
      </p:sp>
      <p:sp>
        <p:nvSpPr>
          <p:cNvPr id="1440" name="Google Shape;1440;g3aee0efb5a8_0_135"/>
          <p:cNvSpPr/>
          <p:nvPr/>
        </p:nvSpPr>
        <p:spPr>
          <a:xfrm>
            <a:off x="104119" y="2984995"/>
            <a:ext cx="5998800" cy="897900"/>
          </a:xfrm>
          <a:prstGeom prst="roundRect">
            <a:avLst>
              <a:gd fmla="val 3651"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Possibly spending some extra money on a new onboarding plan.</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Costs associated with the research and planning interviews.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107950" lvl="0" marL="171450" marR="0" rtl="0" algn="l">
              <a:lnSpc>
                <a:spcPct val="100000"/>
              </a:lnSpc>
              <a:spcBef>
                <a:spcPts val="0"/>
              </a:spcBef>
              <a:spcAft>
                <a:spcPts val="0"/>
              </a:spcAft>
              <a:buClr>
                <a:schemeClr val="dk1"/>
              </a:buClr>
              <a:buSzPts val="1000"/>
              <a:buFont typeface="Noto Sans Symbols"/>
              <a:buNone/>
            </a:pPr>
            <a:r>
              <a:t/>
            </a:r>
            <a:endParaRPr b="0" i="0" sz="1000" u="none" cap="none" strike="noStrike">
              <a:solidFill>
                <a:schemeClr val="dk1"/>
              </a:solidFill>
              <a:latin typeface="Arial"/>
              <a:ea typeface="Arial"/>
              <a:cs typeface="Arial"/>
              <a:sym typeface="Arial"/>
            </a:endParaRPr>
          </a:p>
        </p:txBody>
      </p:sp>
      <p:sp>
        <p:nvSpPr>
          <p:cNvPr id="1441" name="Google Shape;1441;g3aee0efb5a8_0_135"/>
          <p:cNvSpPr/>
          <p:nvPr/>
        </p:nvSpPr>
        <p:spPr>
          <a:xfrm>
            <a:off x="104119" y="2681041"/>
            <a:ext cx="5998800" cy="2112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2. Description of costs</a:t>
            </a:r>
            <a:endParaRPr b="0" i="1" sz="1000" u="none" cap="none" strike="noStrike">
              <a:solidFill>
                <a:schemeClr val="lt1"/>
              </a:solidFill>
              <a:latin typeface="Arial"/>
              <a:ea typeface="Arial"/>
              <a:cs typeface="Arial"/>
              <a:sym typeface="Arial"/>
            </a:endParaRPr>
          </a:p>
        </p:txBody>
      </p:sp>
      <p:sp>
        <p:nvSpPr>
          <p:cNvPr id="1442" name="Google Shape;1442;g3aee0efb5a8_0_135"/>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443" name="Google Shape;1443;g3aee0efb5a8_0_135"/>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444" name="Google Shape;1444;g3aee0efb5a8_0_135"/>
          <p:cNvSpPr/>
          <p:nvPr/>
        </p:nvSpPr>
        <p:spPr>
          <a:xfrm>
            <a:off x="6271836" y="988985"/>
            <a:ext cx="57882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Governance</a:t>
            </a:r>
            <a:endParaRPr b="0" i="0" sz="1400" u="none" cap="none" strike="noStrike">
              <a:solidFill>
                <a:srgbClr val="000000"/>
              </a:solidFill>
              <a:latin typeface="Arial"/>
              <a:ea typeface="Arial"/>
              <a:cs typeface="Arial"/>
              <a:sym typeface="Arial"/>
            </a:endParaRPr>
          </a:p>
        </p:txBody>
      </p:sp>
      <p:sp>
        <p:nvSpPr>
          <p:cNvPr id="1445" name="Google Shape;1445;g3aee0efb5a8_0_135"/>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446" name="Google Shape;1446;g3aee0efb5a8_0_135"/>
          <p:cNvGrpSpPr/>
          <p:nvPr/>
        </p:nvGrpSpPr>
        <p:grpSpPr>
          <a:xfrm>
            <a:off x="10952252" y="306660"/>
            <a:ext cx="152985" cy="144230"/>
            <a:chOff x="-3204864" y="2816087"/>
            <a:chExt cx="1413910" cy="1332993"/>
          </a:xfrm>
        </p:grpSpPr>
        <p:sp>
          <p:nvSpPr>
            <p:cNvPr id="1447" name="Google Shape;1447;g3aee0efb5a8_0_135"/>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48" name="Google Shape;1448;g3aee0efb5a8_0_135"/>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449" name="Google Shape;1449;g3aee0efb5a8_0_135"/>
          <p:cNvGrpSpPr/>
          <p:nvPr/>
        </p:nvGrpSpPr>
        <p:grpSpPr>
          <a:xfrm>
            <a:off x="10952252" y="641389"/>
            <a:ext cx="152985" cy="144230"/>
            <a:chOff x="-3204864" y="2816087"/>
            <a:chExt cx="1413910" cy="1332993"/>
          </a:xfrm>
        </p:grpSpPr>
        <p:sp>
          <p:nvSpPr>
            <p:cNvPr id="1450" name="Google Shape;1450;g3aee0efb5a8_0_135"/>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51" name="Google Shape;1451;g3aee0efb5a8_0_135"/>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452" name="Google Shape;1452;g3aee0efb5a8_0_135"/>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453" name="Google Shape;1453;g3aee0efb5a8_0_135"/>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454" name="Google Shape;1454;g3aee0efb5a8_0_135"/>
          <p:cNvGrpSpPr/>
          <p:nvPr/>
        </p:nvGrpSpPr>
        <p:grpSpPr>
          <a:xfrm>
            <a:off x="11746584" y="108549"/>
            <a:ext cx="360688" cy="374038"/>
            <a:chOff x="-3204864" y="2816087"/>
            <a:chExt cx="1413910" cy="1332993"/>
          </a:xfrm>
        </p:grpSpPr>
        <p:sp>
          <p:nvSpPr>
            <p:cNvPr id="1455" name="Google Shape;1455;g3aee0efb5a8_0_135"/>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56" name="Google Shape;1456;g3aee0efb5a8_0_135"/>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457" name="Google Shape;1457;g3aee0efb5a8_0_135"/>
          <p:cNvGrpSpPr/>
          <p:nvPr/>
        </p:nvGrpSpPr>
        <p:grpSpPr>
          <a:xfrm>
            <a:off x="10953246" y="474024"/>
            <a:ext cx="152985" cy="144230"/>
            <a:chOff x="-3204864" y="2816087"/>
            <a:chExt cx="1413910" cy="1332993"/>
          </a:xfrm>
        </p:grpSpPr>
        <p:sp>
          <p:nvSpPr>
            <p:cNvPr id="1458" name="Google Shape;1458;g3aee0efb5a8_0_135"/>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59" name="Google Shape;1459;g3aee0efb5a8_0_135"/>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460" name="Google Shape;1460;g3aee0efb5a8_0_135"/>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461" name="Google Shape;1461;g3aee0efb5a8_0_135"/>
          <p:cNvSpPr/>
          <p:nvPr/>
        </p:nvSpPr>
        <p:spPr>
          <a:xfrm>
            <a:off x="104119" y="3975508"/>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3. Leading KPIs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How do we notice that we have changed (something in) STAR?</a:t>
            </a:r>
            <a:endParaRPr b="0" i="1" sz="1000" u="none" cap="none" strike="noStrike">
              <a:solidFill>
                <a:schemeClr val="lt1"/>
              </a:solidFill>
              <a:latin typeface="Arial"/>
              <a:ea typeface="Arial"/>
              <a:cs typeface="Arial"/>
              <a:sym typeface="Arial"/>
            </a:endParaRPr>
          </a:p>
        </p:txBody>
      </p:sp>
      <p:graphicFrame>
        <p:nvGraphicFramePr>
          <p:cNvPr id="1462" name="Google Shape;1462;g3aee0efb5a8_0_135"/>
          <p:cNvGraphicFramePr/>
          <p:nvPr/>
        </p:nvGraphicFramePr>
        <p:xfrm>
          <a:off x="104119" y="4214295"/>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Leading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The extra hours per week that Project Managers have available due to committee’s working more efficient</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4</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extLst>
                            <a:ext uri="http://customooxmlschemas.google.com/">
                              <go:slidesCustomData xmlns:go="http://customooxmlschemas.google.com/" textRoundtripDataId="104"/>
                            </a:ext>
                          </a:extLst>
                        </a:rPr>
                        <a:t>Whitebook usage rate</a:t>
                      </a:r>
                      <a:r>
                        <a:rPr lang="en-US" sz="1000" u="none" cap="none" strike="noStrike">
                          <a:solidFill>
                            <a:schemeClr val="dk1"/>
                          </a:solidFill>
                        </a:rPr>
                        <a:t> (measured via question to committee members)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80% committee members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463" name="Google Shape;1463;g3aee0efb5a8_0_135"/>
          <p:cNvSpPr/>
          <p:nvPr/>
        </p:nvSpPr>
        <p:spPr>
          <a:xfrm>
            <a:off x="104119" y="5227879"/>
            <a:ext cx="59988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4. Lagging KPI </a:t>
            </a:r>
            <a:r>
              <a:rPr b="1" i="1" lang="en-US" sz="1000" u="none" cap="none" strike="noStrike">
                <a:solidFill>
                  <a:schemeClr val="lt1"/>
                </a:solidFill>
                <a:latin typeface="Arial"/>
                <a:ea typeface="Arial"/>
                <a:cs typeface="Arial"/>
                <a:sym typeface="Arial"/>
              </a:rPr>
              <a:t>– </a:t>
            </a:r>
            <a:r>
              <a:rPr b="0" i="1" lang="en-US" sz="1000" u="none" cap="none" strike="noStrike">
                <a:solidFill>
                  <a:schemeClr val="lt1"/>
                </a:solidFill>
                <a:latin typeface="Arial"/>
                <a:ea typeface="Arial"/>
                <a:cs typeface="Arial"/>
                <a:sym typeface="Arial"/>
              </a:rPr>
              <a:t>What is the envisioned / end impact of the change?</a:t>
            </a:r>
            <a:endParaRPr b="0" i="0" sz="1400" u="none" cap="none" strike="noStrike">
              <a:solidFill>
                <a:srgbClr val="000000"/>
              </a:solidFill>
              <a:latin typeface="Arial"/>
              <a:ea typeface="Arial"/>
              <a:cs typeface="Arial"/>
              <a:sym typeface="Arial"/>
            </a:endParaRPr>
          </a:p>
        </p:txBody>
      </p:sp>
      <p:graphicFrame>
        <p:nvGraphicFramePr>
          <p:cNvPr id="1464" name="Google Shape;1464;g3aee0efb5a8_0_135"/>
          <p:cNvGraphicFramePr/>
          <p:nvPr/>
        </p:nvGraphicFramePr>
        <p:xfrm>
          <a:off x="104119" y="5466667"/>
          <a:ext cx="3000000" cy="3000000"/>
        </p:xfrm>
        <a:graphic>
          <a:graphicData uri="http://schemas.openxmlformats.org/drawingml/2006/table">
            <a:tbl>
              <a:tblPr>
                <a:noFill/>
                <a:tableStyleId>{C5731C0F-C688-4FB1-88AB-C4D54DDAFE16}</a:tableStyleId>
              </a:tblPr>
              <a:tblGrid>
                <a:gridCol w="4278550"/>
                <a:gridCol w="1720250"/>
              </a:tblGrid>
              <a:tr h="287700">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5"/>
                            </a:ext>
                          </a:extLst>
                        </a:rPr>
                        <a:t>Lagging KPI’s</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Target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chemeClr val="dk1"/>
                          </a:solidFill>
                        </a:rPr>
                        <a:t>How satisfied visitors are with the events that committees have organized via survey/questionnaire</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rating ⅘ on scale</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770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Active member’s intrinsic motivation to attend STAR events</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Onboarding KPI’s</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Onboarding Satisfaction Score (1–10)</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Role Clarity Score (1–10)</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 Onboarding Preparedness Score (1–10)</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+ 25%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7</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7</a:t>
                      </a:r>
                      <a:endParaRPr sz="10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7</a:t>
                      </a:r>
                      <a:endParaRPr sz="1000" u="none" cap="none" strike="noStrike">
                        <a:solidFill>
                          <a:schemeClr val="dk1"/>
                        </a:solidFill>
                      </a:endParaRPr>
                    </a:p>
                    <a:p>
                      <a:pPr indent="0" lvl="0" marL="0" marR="0" rtl="0" algn="r">
                        <a:lnSpc>
                          <a:spcPct val="100000"/>
                        </a:lnSpc>
                        <a:spcBef>
                          <a:spcPts val="0"/>
                        </a:spcBef>
                        <a:spcAft>
                          <a:spcPts val="0"/>
                        </a:spcAft>
                        <a:buClr>
                          <a:schemeClr val="dk1"/>
                        </a:buClr>
                        <a:buSzPts val="1000"/>
                        <a:buFont typeface="Arial"/>
                        <a:buNone/>
                      </a:pPr>
                      <a:r>
                        <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g3aee0efb5a8_0_94"/>
          <p:cNvSpPr txBox="1"/>
          <p:nvPr>
            <p:ph idx="12" type="sldNum"/>
          </p:nvPr>
        </p:nvSpPr>
        <p:spPr>
          <a:xfrm>
            <a:off x="11255722" y="6331732"/>
            <a:ext cx="5163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470" name="Google Shape;1470;g3aee0efb5a8_0_94"/>
          <p:cNvSpPr/>
          <p:nvPr/>
        </p:nvSpPr>
        <p:spPr>
          <a:xfrm>
            <a:off x="104119" y="988986"/>
            <a:ext cx="59544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1. Milestone plan</a:t>
            </a:r>
            <a:endParaRPr b="0" i="0" sz="1400" u="none" cap="none" strike="noStrike">
              <a:solidFill>
                <a:srgbClr val="000000"/>
              </a:solidFill>
              <a:latin typeface="Arial"/>
              <a:ea typeface="Arial"/>
              <a:cs typeface="Arial"/>
              <a:sym typeface="Arial"/>
            </a:endParaRPr>
          </a:p>
        </p:txBody>
      </p:sp>
      <p:sp>
        <p:nvSpPr>
          <p:cNvPr id="1471" name="Google Shape;1471;g3aee0efb5a8_0_94"/>
          <p:cNvSpPr/>
          <p:nvPr/>
        </p:nvSpPr>
        <p:spPr>
          <a:xfrm>
            <a:off x="104119" y="1203937"/>
            <a:ext cx="5954400" cy="1600800"/>
          </a:xfrm>
          <a:prstGeom prst="roundRect">
            <a:avLst>
              <a:gd fmla="val 2512"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rgbClr val="54646C"/>
              </a:solidFill>
              <a:latin typeface="Arial"/>
              <a:ea typeface="Arial"/>
              <a:cs typeface="Arial"/>
              <a:sym typeface="Arial"/>
            </a:endParaRPr>
          </a:p>
        </p:txBody>
      </p:sp>
      <p:sp>
        <p:nvSpPr>
          <p:cNvPr id="1472" name="Google Shape;1472;g3aee0efb5a8_0_94"/>
          <p:cNvSpPr/>
          <p:nvPr/>
        </p:nvSpPr>
        <p:spPr>
          <a:xfrm>
            <a:off x="6133475" y="1943124"/>
            <a:ext cx="5979300" cy="3651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3. Critical success factors and conditions that must be met to make Value Driver successful</a:t>
            </a:r>
            <a:r>
              <a:rPr b="1" baseline="30000" i="0" lang="en-US" sz="1000" u="none" cap="none" strike="noStrike">
                <a:solidFill>
                  <a:srgbClr val="FFFFFF"/>
                </a:solidFill>
                <a:latin typeface="Arial"/>
                <a:ea typeface="Arial"/>
                <a:cs typeface="Arial"/>
                <a:sym typeface="Arial"/>
              </a:rPr>
              <a:t>1</a:t>
            </a:r>
            <a:r>
              <a:rPr b="1" i="0" lang="en-US" sz="10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473" name="Google Shape;1473;g3aee0efb5a8_0_94"/>
          <p:cNvSpPr/>
          <p:nvPr/>
        </p:nvSpPr>
        <p:spPr>
          <a:xfrm>
            <a:off x="6133475" y="2172232"/>
            <a:ext cx="5979300" cy="688800"/>
          </a:xfrm>
          <a:prstGeom prst="roundRect">
            <a:avLst>
              <a:gd fmla="val 3465"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85750" lvl="0" marL="45720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Selecting the right people in the committees</a:t>
            </a:r>
            <a:endParaRPr b="0" i="0" sz="900" u="none" cap="none" strike="noStrike">
              <a:solidFill>
                <a:schemeClr val="dk1"/>
              </a:solidFill>
              <a:latin typeface="Arial"/>
              <a:ea typeface="Arial"/>
              <a:cs typeface="Arial"/>
              <a:sym typeface="Arial"/>
            </a:endParaRPr>
          </a:p>
          <a:p>
            <a:pPr indent="-285750" lvl="0" marL="45720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Having an onboarding which shows them their responsibility, brings them in touch with their predecessors and gives them the necessary information they need to work efficient (like knowing exactly how the budget works) </a:t>
            </a:r>
            <a:endParaRPr b="0" i="0" sz="900" u="none" cap="none" strike="noStrike">
              <a:solidFill>
                <a:schemeClr val="dk1"/>
              </a:solidFill>
              <a:latin typeface="Arial"/>
              <a:ea typeface="Arial"/>
              <a:cs typeface="Arial"/>
              <a:sym typeface="Arial"/>
            </a:endParaRPr>
          </a:p>
          <a:p>
            <a:pPr indent="-285750" lvl="0" marL="457200" marR="0" rtl="0" algn="l">
              <a:lnSpc>
                <a:spcPct val="100000"/>
              </a:lnSpc>
              <a:spcBef>
                <a:spcPts val="0"/>
              </a:spcBef>
              <a:spcAft>
                <a:spcPts val="0"/>
              </a:spcAft>
              <a:buClr>
                <a:schemeClr val="dk1"/>
              </a:buClr>
              <a:buSzPts val="900"/>
              <a:buFont typeface="Arial"/>
              <a:buChar char="-"/>
            </a:pPr>
            <a:r>
              <a:rPr b="0" i="0" lang="en-US" sz="900" u="none" cap="none" strike="noStrike">
                <a:solidFill>
                  <a:schemeClr val="dk1"/>
                </a:solidFill>
                <a:latin typeface="Arial"/>
                <a:ea typeface="Arial"/>
                <a:cs typeface="Arial"/>
                <a:sym typeface="Arial"/>
              </a:rPr>
              <a:t>Having a complete and up to date whitebook which takes the committee in detail </a:t>
            </a:r>
            <a:endParaRPr b="0" i="0" sz="900" u="none" cap="none" strike="noStrike">
              <a:solidFill>
                <a:schemeClr val="dk1"/>
              </a:solidFill>
              <a:latin typeface="Arial"/>
              <a:ea typeface="Arial"/>
              <a:cs typeface="Arial"/>
              <a:sym typeface="Arial"/>
            </a:endParaRPr>
          </a:p>
        </p:txBody>
      </p:sp>
      <p:sp>
        <p:nvSpPr>
          <p:cNvPr id="1474" name="Google Shape;1474;g3aee0efb5a8_0_94"/>
          <p:cNvSpPr/>
          <p:nvPr/>
        </p:nvSpPr>
        <p:spPr>
          <a:xfrm>
            <a:off x="8803545" y="106483"/>
            <a:ext cx="2019600" cy="736800"/>
          </a:xfrm>
          <a:prstGeom prst="roundRect">
            <a:avLst>
              <a:gd fmla="val 5817"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chemeClr val="dk1"/>
              </a:buClr>
              <a:buSzPts val="700"/>
              <a:buFont typeface="Arial"/>
              <a:buNone/>
            </a:pPr>
            <a:r>
              <a:t/>
            </a:r>
            <a:endParaRPr b="0" i="0" sz="700" u="none" cap="none" strike="noStrike">
              <a:solidFill>
                <a:srgbClr val="4E636C"/>
              </a:solidFill>
              <a:latin typeface="Arial"/>
              <a:ea typeface="Arial"/>
              <a:cs typeface="Arial"/>
              <a:sym typeface="Arial"/>
            </a:endParaRPr>
          </a:p>
        </p:txBody>
      </p:sp>
      <p:graphicFrame>
        <p:nvGraphicFramePr>
          <p:cNvPr id="1475" name="Google Shape;1475;g3aee0efb5a8_0_94"/>
          <p:cNvGraphicFramePr/>
          <p:nvPr/>
        </p:nvGraphicFramePr>
        <p:xfrm>
          <a:off x="8844489" y="101558"/>
          <a:ext cx="3000000" cy="3000000"/>
        </p:xfrm>
        <a:graphic>
          <a:graphicData uri="http://schemas.openxmlformats.org/drawingml/2006/table">
            <a:tbl>
              <a:tblPr>
                <a:noFill/>
                <a:tableStyleId>{C5731C0F-C688-4FB1-88AB-C4D54DDAFE16}</a:tableStyleId>
              </a:tblPr>
              <a:tblGrid>
                <a:gridCol w="1256825"/>
                <a:gridCol w="668875"/>
              </a:tblGrid>
              <a:tr h="249675">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SB approval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5349C7"/>
                      </a:solidFill>
                      <a:prstDash val="solid"/>
                      <a:round/>
                      <a:headEnd len="sm" w="sm" type="none"/>
                      <a:tailEnd len="sm" w="sm" type="none"/>
                    </a:lnB>
                  </a:tcPr>
                </a:tc>
              </a:tr>
              <a:tr h="193050">
                <a:tc>
                  <a:txBody>
                    <a:bodyPr/>
                    <a:lstStyle/>
                    <a:p>
                      <a:pPr indent="0" lvl="0" marL="0" marR="0" rtl="0" algn="l">
                        <a:lnSpc>
                          <a:spcPct val="100000"/>
                        </a:lnSpc>
                        <a:spcBef>
                          <a:spcPts val="0"/>
                        </a:spcBef>
                        <a:spcAft>
                          <a:spcPts val="0"/>
                        </a:spcAft>
                        <a:buClr>
                          <a:srgbClr val="000000"/>
                        </a:buClr>
                        <a:buSzPts val="700"/>
                        <a:buFont typeface="Arial"/>
                        <a:buNone/>
                      </a:pPr>
                      <a:r>
                        <a:rPr b="1" lang="en-US" sz="700" u="none" cap="none" strike="noStrike">
                          <a:solidFill>
                            <a:srgbClr val="54646C"/>
                          </a:solidFill>
                          <a:latin typeface="Arial"/>
                          <a:ea typeface="Arial"/>
                          <a:cs typeface="Arial"/>
                          <a:sym typeface="Arial"/>
                        </a:rPr>
                        <a:t>Version date</a:t>
                      </a:r>
                      <a:endParaRPr sz="1400" u="none" cap="none" strike="noStrike"/>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54646C"/>
                          </a:solidFill>
                          <a:latin typeface="Arial"/>
                          <a:ea typeface="Arial"/>
                          <a:cs typeface="Arial"/>
                          <a:sym typeface="Arial"/>
                        </a:rPr>
                        <a:t>dd/mm/yy</a:t>
                      </a:r>
                      <a:endParaRPr b="1" sz="700" u="none" cap="none" strike="noStrike">
                        <a:solidFill>
                          <a:srgbClr val="54646C"/>
                        </a:solidFill>
                        <a:latin typeface="Arial"/>
                        <a:ea typeface="Arial"/>
                        <a:cs typeface="Arial"/>
                        <a:sym typeface="Arial"/>
                      </a:endParaRPr>
                    </a:p>
                  </a:txBody>
                  <a:tcPr marT="29775" marB="29775" marR="19425" marL="19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5349C7"/>
                      </a:solidFill>
                      <a:prstDash val="solid"/>
                      <a:round/>
                      <a:headEnd len="sm" w="sm" type="none"/>
                      <a:tailEnd len="sm" w="sm" type="none"/>
                    </a:lnT>
                    <a:lnB cap="flat" cmpd="sng" w="9525">
                      <a:solidFill>
                        <a:srgbClr val="5349C7"/>
                      </a:solidFill>
                      <a:prstDash val="solid"/>
                      <a:round/>
                      <a:headEnd len="sm" w="sm" type="none"/>
                      <a:tailEnd len="sm" w="sm" type="none"/>
                    </a:lnB>
                  </a:tcPr>
                </a:tc>
              </a:tr>
            </a:tbl>
          </a:graphicData>
        </a:graphic>
      </p:graphicFrame>
      <p:sp>
        <p:nvSpPr>
          <p:cNvPr id="1476" name="Google Shape;1476;g3aee0efb5a8_0_94"/>
          <p:cNvSpPr/>
          <p:nvPr/>
        </p:nvSpPr>
        <p:spPr>
          <a:xfrm>
            <a:off x="6133483" y="988887"/>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2. Concrete solutions and definition of done</a:t>
            </a:r>
            <a:endParaRPr b="0" i="0" sz="1400" u="none" cap="none" strike="noStrike">
              <a:solidFill>
                <a:srgbClr val="000000"/>
              </a:solidFill>
              <a:latin typeface="Arial"/>
              <a:ea typeface="Arial"/>
              <a:cs typeface="Arial"/>
              <a:sym typeface="Arial"/>
            </a:endParaRPr>
          </a:p>
        </p:txBody>
      </p:sp>
      <p:sp>
        <p:nvSpPr>
          <p:cNvPr id="1477" name="Google Shape;1477;g3aee0efb5a8_0_94"/>
          <p:cNvSpPr/>
          <p:nvPr/>
        </p:nvSpPr>
        <p:spPr>
          <a:xfrm>
            <a:off x="6133475" y="1223500"/>
            <a:ext cx="5979300" cy="835200"/>
          </a:xfrm>
          <a:prstGeom prst="roundRect">
            <a:avLst>
              <a:gd fmla="val 2512"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Having more detailed whitebooks that guide committees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6"/>
                  </a:ext>
                </a:extLst>
              </a:rPr>
              <a:t>Having created more responsibility among committees and their chairs during onboarding</a:t>
            </a:r>
            <a:endParaRPr b="0" i="0"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7"/>
                </a:ext>
              </a:extLst>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8"/>
                  </a:ext>
                </a:extLst>
              </a:rPr>
              <a:t>Board members spending less time on committees / committees working more independently</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extLst>
                  <a:ext uri="http://customooxmlschemas.google.com/">
                    <go:slidesCustomData xmlns:go="http://customooxmlschemas.google.com/" textRoundtripDataId="109"/>
                  </a:ext>
                </a:extLst>
              </a:rPr>
              <a:t>Committees having less trouble with making budgets</a:t>
            </a:r>
            <a:endParaRPr b="0" i="0" sz="1000" u="none" cap="none" strike="noStrike">
              <a:solidFill>
                <a:schemeClr val="dk1"/>
              </a:solidFill>
              <a:latin typeface="Arial"/>
              <a:ea typeface="Arial"/>
              <a:cs typeface="Arial"/>
              <a:sym typeface="Arial"/>
            </a:endParaRPr>
          </a:p>
        </p:txBody>
      </p:sp>
      <p:sp>
        <p:nvSpPr>
          <p:cNvPr id="1478" name="Google Shape;1478;g3aee0efb5a8_0_94"/>
          <p:cNvSpPr/>
          <p:nvPr/>
        </p:nvSpPr>
        <p:spPr>
          <a:xfrm>
            <a:off x="2560319" y="125557"/>
            <a:ext cx="4806300" cy="738000"/>
          </a:xfrm>
          <a:prstGeom prst="roundRect">
            <a:avLst>
              <a:gd fmla="val 5069" name="adj"/>
            </a:avLst>
          </a:prstGeom>
          <a:solidFill>
            <a:srgbClr val="D8D8D8"/>
          </a:solidFill>
          <a:ln>
            <a:noFill/>
          </a:ln>
        </p:spPr>
        <p:txBody>
          <a:bodyPr anchorCtr="0" anchor="t" bIns="45700" lIns="91425" spcFirstLastPara="1" rIns="91425" wrap="square" tIns="45700">
            <a:noAutofit/>
          </a:bodyPr>
          <a:lstStyle/>
          <a:p>
            <a:pPr indent="0" lvl="0" marL="179999"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Value Driver 5:</a:t>
            </a:r>
            <a:r>
              <a:rPr b="0" i="1" lang="en-US" sz="1200" u="none" cap="none" strike="noStrike">
                <a:solidFill>
                  <a:schemeClr val="dk1"/>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Ensuring part-time committees are utilized to their full potential</a:t>
            </a:r>
            <a:r>
              <a:rPr b="0" i="0" lang="en-US" sz="1200" u="none" cap="none" strike="noStrike">
                <a:solidFill>
                  <a:schemeClr val="dk1"/>
                </a:solidFill>
                <a:latin typeface="Arial"/>
                <a:ea typeface="Arial"/>
                <a:cs typeface="Arial"/>
                <a:sym typeface="Arial"/>
              </a:rPr>
              <a:t> by improving the committee knowledge transfer via </a:t>
            </a:r>
            <a:r>
              <a:rPr b="0" i="0" lang="en-US" sz="1200" u="none" cap="none" strike="noStrike">
                <a:solidFill>
                  <a:schemeClr val="dk1"/>
                </a:solidFill>
                <a:latin typeface="Arial"/>
                <a:ea typeface="Arial"/>
                <a:cs typeface="Arial"/>
                <a:sym typeface="Arial"/>
                <a:extLst>
                  <a:ext uri="http://customooxmlschemas.google.com/">
                    <go:slidesCustomData xmlns:go="http://customooxmlschemas.google.com/" textRoundtripDataId="110"/>
                  </a:ext>
                </a:extLst>
              </a:rPr>
              <a:t>updated whitebooks and better onboarding</a:t>
            </a:r>
            <a:endParaRPr b="0"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179999" marR="0" rtl="0" algn="l">
              <a:lnSpc>
                <a:spcPct val="100000"/>
              </a:lnSpc>
              <a:spcBef>
                <a:spcPts val="0"/>
              </a:spcBef>
              <a:spcAft>
                <a:spcPts val="0"/>
              </a:spcAft>
              <a:buClr>
                <a:schemeClr val="dk1"/>
              </a:buClr>
              <a:buSzPts val="1200"/>
              <a:buFont typeface="Arial"/>
              <a:buNone/>
            </a:pPr>
            <a:r>
              <a:t/>
            </a:r>
            <a:endParaRPr b="0" i="1" sz="1200" u="none" cap="none" strike="noStrike">
              <a:solidFill>
                <a:srgbClr val="000000"/>
              </a:solidFill>
              <a:latin typeface="Arial"/>
              <a:ea typeface="Arial"/>
              <a:cs typeface="Arial"/>
              <a:sym typeface="Arial"/>
            </a:endParaRPr>
          </a:p>
        </p:txBody>
      </p:sp>
      <p:sp>
        <p:nvSpPr>
          <p:cNvPr id="1479" name="Google Shape;1479;g3aee0efb5a8_0_94"/>
          <p:cNvSpPr/>
          <p:nvPr/>
        </p:nvSpPr>
        <p:spPr>
          <a:xfrm>
            <a:off x="84077" y="125557"/>
            <a:ext cx="2620500" cy="738000"/>
          </a:xfrm>
          <a:prstGeom prst="roundRect">
            <a:avLst>
              <a:gd fmla="val 5069" name="adj"/>
            </a:avLst>
          </a:prstGeom>
          <a:solidFill>
            <a:schemeClr val="lt2"/>
          </a:solidFill>
          <a:ln>
            <a:noFill/>
          </a:ln>
        </p:spPr>
        <p:txBody>
          <a:bodyPr anchorCtr="0" anchor="t" bIns="45700" lIns="0" spcFirstLastPara="1" rIns="0" wrap="square" tIns="45700">
            <a:noAutofit/>
          </a:bodyPr>
          <a:lstStyle/>
          <a:p>
            <a:pPr indent="0" lvl="0" marL="540000" marR="0" rtl="0" algn="l">
              <a:lnSpc>
                <a:spcPct val="100000"/>
              </a:lnSpc>
              <a:spcBef>
                <a:spcPts val="0"/>
              </a:spcBef>
              <a:spcAft>
                <a:spcPts val="0"/>
              </a:spcAft>
              <a:buClr>
                <a:schemeClr val="accent1"/>
              </a:buClr>
              <a:buSzPts val="1200"/>
              <a:buFont typeface="Arial"/>
              <a:buNone/>
            </a:pPr>
            <a:r>
              <a:rPr b="1" i="0" lang="en-US" sz="1200" u="none" cap="none" strike="noStrike">
                <a:solidFill>
                  <a:schemeClr val="accent1"/>
                </a:solidFill>
                <a:latin typeface="Arial"/>
                <a:ea typeface="Arial"/>
                <a:cs typeface="Arial"/>
                <a:sym typeface="Arial"/>
              </a:rPr>
              <a:t>Planning</a:t>
            </a:r>
            <a:endParaRPr b="0" i="0" sz="1400" u="none" cap="none" strike="noStrike">
              <a:solidFill>
                <a:srgbClr val="000000"/>
              </a:solidFill>
              <a:latin typeface="Arial"/>
              <a:ea typeface="Arial"/>
              <a:cs typeface="Arial"/>
              <a:sym typeface="Arial"/>
            </a:endParaRPr>
          </a:p>
        </p:txBody>
      </p:sp>
      <p:sp>
        <p:nvSpPr>
          <p:cNvPr id="1480" name="Google Shape;1480;g3aee0efb5a8_0_94"/>
          <p:cNvSpPr/>
          <p:nvPr/>
        </p:nvSpPr>
        <p:spPr>
          <a:xfrm>
            <a:off x="2606085" y="125557"/>
            <a:ext cx="98700" cy="738000"/>
          </a:xfrm>
          <a:prstGeom prst="rect">
            <a:avLst/>
          </a:prstGeom>
          <a:solidFill>
            <a:schemeClr val="lt2"/>
          </a:solidFill>
          <a:ln>
            <a:noFill/>
          </a:ln>
        </p:spPr>
        <p:txBody>
          <a:bodyPr anchorCtr="0" anchor="t" bIns="45700" lIns="91425" spcFirstLastPara="1" rIns="91425" wrap="square" tIns="45700">
            <a:noAutofit/>
          </a:bodyPr>
          <a:lstStyle/>
          <a:p>
            <a:pPr indent="0" lvl="0" marL="540000" marR="0" rtl="0" algn="l">
              <a:lnSpc>
                <a:spcPct val="100000"/>
              </a:lnSpc>
              <a:spcBef>
                <a:spcPts val="0"/>
              </a:spcBef>
              <a:spcAft>
                <a:spcPts val="0"/>
              </a:spcAft>
              <a:buClr>
                <a:schemeClr val="dk1"/>
              </a:buClr>
              <a:buSzPts val="1600"/>
              <a:buFont typeface="Arial"/>
              <a:buNone/>
            </a:pPr>
            <a:r>
              <a:t/>
            </a:r>
            <a:endParaRPr b="0" i="0" sz="1600" u="none" cap="none" strike="noStrike">
              <a:solidFill>
                <a:srgbClr val="54646C"/>
              </a:solidFill>
              <a:latin typeface="Arial"/>
              <a:ea typeface="Arial"/>
              <a:cs typeface="Arial"/>
              <a:sym typeface="Arial"/>
            </a:endParaRPr>
          </a:p>
        </p:txBody>
      </p:sp>
      <p:sp>
        <p:nvSpPr>
          <p:cNvPr id="1481" name="Google Shape;1481;g3aee0efb5a8_0_94"/>
          <p:cNvSpPr/>
          <p:nvPr/>
        </p:nvSpPr>
        <p:spPr>
          <a:xfrm>
            <a:off x="206893" y="65614"/>
            <a:ext cx="329184" cy="645161"/>
          </a:xfrm>
          <a:custGeom>
            <a:rect b="b" l="l" r="r" t="t"/>
            <a:pathLst>
              <a:path extrusionOk="0" h="915122" w="548640">
                <a:moveTo>
                  <a:pt x="0" y="0"/>
                </a:moveTo>
                <a:lnTo>
                  <a:pt x="548640" y="0"/>
                </a:lnTo>
                <a:lnTo>
                  <a:pt x="548640" y="915122"/>
                </a:lnTo>
                <a:cubicBezTo>
                  <a:pt x="457790" y="821305"/>
                  <a:pt x="383463" y="787437"/>
                  <a:pt x="280221" y="700279"/>
                </a:cubicBezTo>
                <a:cubicBezTo>
                  <a:pt x="285823" y="698846"/>
                  <a:pt x="138044" y="774397"/>
                  <a:pt x="0" y="915122"/>
                </a:cubicBezTo>
                <a:lnTo>
                  <a:pt x="0" y="0"/>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482" name="Google Shape;1482;g3aee0efb5a8_0_94"/>
          <p:cNvSpPr/>
          <p:nvPr/>
        </p:nvSpPr>
        <p:spPr>
          <a:xfrm>
            <a:off x="536657" y="67005"/>
            <a:ext cx="45759" cy="57104"/>
          </a:xfrm>
          <a:custGeom>
            <a:rect b="b" l="l" r="r" t="t"/>
            <a:pathLst>
              <a:path extrusionOk="0" h="83363" w="61628">
                <a:moveTo>
                  <a:pt x="284" y="83363"/>
                </a:moveTo>
                <a:cubicBezTo>
                  <a:pt x="189" y="55575"/>
                  <a:pt x="95" y="27788"/>
                  <a:pt x="0" y="0"/>
                </a:cubicBezTo>
                <a:lnTo>
                  <a:pt x="61628" y="83363"/>
                </a:lnTo>
                <a:lnTo>
                  <a:pt x="284" y="83363"/>
                </a:lnTo>
                <a:close/>
              </a:path>
            </a:pathLst>
          </a:custGeom>
          <a:solidFill>
            <a:srgbClr val="2420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p:txBody>
      </p:sp>
      <p:sp>
        <p:nvSpPr>
          <p:cNvPr id="1483" name="Google Shape;1483;g3aee0efb5a8_0_94"/>
          <p:cNvSpPr txBox="1"/>
          <p:nvPr/>
        </p:nvSpPr>
        <p:spPr>
          <a:xfrm>
            <a:off x="226423" y="163658"/>
            <a:ext cx="2865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L3</a:t>
            </a:r>
            <a:endParaRPr b="0" i="0" sz="1400" u="none" cap="none" strike="noStrike">
              <a:solidFill>
                <a:srgbClr val="000000"/>
              </a:solidFill>
              <a:latin typeface="Arial"/>
              <a:ea typeface="Arial"/>
              <a:cs typeface="Arial"/>
              <a:sym typeface="Arial"/>
            </a:endParaRPr>
          </a:p>
        </p:txBody>
      </p:sp>
      <p:sp>
        <p:nvSpPr>
          <p:cNvPr id="1484" name="Google Shape;1484;g3aee0efb5a8_0_94"/>
          <p:cNvSpPr/>
          <p:nvPr/>
        </p:nvSpPr>
        <p:spPr>
          <a:xfrm>
            <a:off x="6133483" y="3131950"/>
            <a:ext cx="5979300" cy="688800"/>
          </a:xfrm>
          <a:prstGeom prst="roundRect">
            <a:avLst>
              <a:gd fmla="val 100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Whitebooks getting outdated in future years</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 Predecessors not being available to guide future committees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485" name="Google Shape;1485;g3aee0efb5a8_0_94"/>
          <p:cNvSpPr/>
          <p:nvPr/>
        </p:nvSpPr>
        <p:spPr>
          <a:xfrm>
            <a:off x="6133483" y="2897345"/>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4. Key risks in execution and foreseen difficulties when implementing the solutions</a:t>
            </a:r>
            <a:endParaRPr b="0" i="0" sz="1400" u="none" cap="none" strike="noStrike">
              <a:solidFill>
                <a:srgbClr val="000000"/>
              </a:solidFill>
              <a:latin typeface="Arial"/>
              <a:ea typeface="Arial"/>
              <a:cs typeface="Arial"/>
              <a:sym typeface="Arial"/>
            </a:endParaRPr>
          </a:p>
        </p:txBody>
      </p:sp>
      <p:sp>
        <p:nvSpPr>
          <p:cNvPr id="1486" name="Google Shape;1486;g3aee0efb5a8_0_94"/>
          <p:cNvSpPr/>
          <p:nvPr/>
        </p:nvSpPr>
        <p:spPr>
          <a:xfrm>
            <a:off x="6133483" y="3851574"/>
            <a:ext cx="5979300" cy="203700"/>
          </a:xfrm>
          <a:prstGeom prst="roundRect">
            <a:avLst>
              <a:gd fmla="val 16667" name="adj"/>
            </a:avLst>
          </a:prstGeom>
          <a:solidFill>
            <a:schemeClr val="accent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FFFFFF"/>
              </a:buClr>
              <a:buSzPts val="1000"/>
              <a:buFont typeface="Arial"/>
              <a:buNone/>
            </a:pPr>
            <a:r>
              <a:rPr b="1" i="0" lang="en-US" sz="1000" u="none" cap="none" strike="noStrike">
                <a:solidFill>
                  <a:srgbClr val="FFFFFF"/>
                </a:solidFill>
                <a:latin typeface="Arial"/>
                <a:ea typeface="Arial"/>
                <a:cs typeface="Arial"/>
                <a:sym typeface="Arial"/>
              </a:rPr>
              <a:t>5. Dependencies</a:t>
            </a:r>
            <a:endParaRPr b="0" i="0" sz="1400" u="none" cap="none" strike="noStrike">
              <a:solidFill>
                <a:srgbClr val="000000"/>
              </a:solidFill>
              <a:latin typeface="Arial"/>
              <a:ea typeface="Arial"/>
              <a:cs typeface="Arial"/>
              <a:sym typeface="Arial"/>
            </a:endParaRPr>
          </a:p>
        </p:txBody>
      </p:sp>
      <p:sp>
        <p:nvSpPr>
          <p:cNvPr id="1487" name="Google Shape;1487;g3aee0efb5a8_0_94"/>
          <p:cNvSpPr/>
          <p:nvPr/>
        </p:nvSpPr>
        <p:spPr>
          <a:xfrm>
            <a:off x="10906626" y="106483"/>
            <a:ext cx="1236600" cy="736800"/>
          </a:xfrm>
          <a:prstGeom prst="roundRect">
            <a:avLst>
              <a:gd fmla="val 5069" name="adj"/>
            </a:avLst>
          </a:prstGeom>
          <a:solidFill>
            <a:srgbClr val="F2F2F2"/>
          </a:solidFill>
          <a:ln>
            <a:noFill/>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54646C"/>
              </a:buClr>
              <a:buSzPts val="700"/>
              <a:buFont typeface="Arial"/>
              <a:buNone/>
            </a:pPr>
            <a:r>
              <a:rPr b="1" i="0" lang="en-US" sz="700" u="none" cap="none" strike="noStrike">
                <a:solidFill>
                  <a:srgbClr val="54646C"/>
                </a:solidFill>
                <a:latin typeface="Arial"/>
                <a:ea typeface="Arial"/>
                <a:cs typeface="Arial"/>
                <a:sym typeface="Arial"/>
              </a:rPr>
              <a:t>Approved</a:t>
            </a:r>
            <a:endParaRPr b="0" i="0" sz="1400" u="none" cap="none" strike="noStrike">
              <a:solidFill>
                <a:srgbClr val="000000"/>
              </a:solidFill>
              <a:latin typeface="Arial"/>
              <a:ea typeface="Arial"/>
              <a:cs typeface="Arial"/>
              <a:sym typeface="Arial"/>
            </a:endParaRPr>
          </a:p>
        </p:txBody>
      </p:sp>
      <p:grpSp>
        <p:nvGrpSpPr>
          <p:cNvPr id="1488" name="Google Shape;1488;g3aee0efb5a8_0_94"/>
          <p:cNvGrpSpPr/>
          <p:nvPr/>
        </p:nvGrpSpPr>
        <p:grpSpPr>
          <a:xfrm>
            <a:off x="10952252" y="306660"/>
            <a:ext cx="152985" cy="144230"/>
            <a:chOff x="-3204864" y="2816087"/>
            <a:chExt cx="1413910" cy="1332993"/>
          </a:xfrm>
        </p:grpSpPr>
        <p:sp>
          <p:nvSpPr>
            <p:cNvPr id="1489" name="Google Shape;1489;g3aee0efb5a8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90" name="Google Shape;1490;g3aee0efb5a8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491" name="Google Shape;1491;g3aee0efb5a8_0_94"/>
          <p:cNvGrpSpPr/>
          <p:nvPr/>
        </p:nvGrpSpPr>
        <p:grpSpPr>
          <a:xfrm>
            <a:off x="10952252" y="641389"/>
            <a:ext cx="152985" cy="144230"/>
            <a:chOff x="-3204864" y="2816087"/>
            <a:chExt cx="1413910" cy="1332993"/>
          </a:xfrm>
        </p:grpSpPr>
        <p:sp>
          <p:nvSpPr>
            <p:cNvPr id="1492" name="Google Shape;1492;g3aee0efb5a8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93" name="Google Shape;1493;g3aee0efb5a8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494" name="Google Shape;1494;g3aee0efb5a8_0_94"/>
          <p:cNvSpPr/>
          <p:nvPr/>
        </p:nvSpPr>
        <p:spPr>
          <a:xfrm>
            <a:off x="11038542" y="291929"/>
            <a:ext cx="5166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Approved</a:t>
            </a:r>
            <a:endParaRPr b="0" i="1" sz="600" u="none" cap="none" strike="noStrike">
              <a:solidFill>
                <a:srgbClr val="000000"/>
              </a:solidFill>
              <a:latin typeface="Arial"/>
              <a:ea typeface="Arial"/>
              <a:cs typeface="Arial"/>
              <a:sym typeface="Arial"/>
            </a:endParaRPr>
          </a:p>
        </p:txBody>
      </p:sp>
      <p:sp>
        <p:nvSpPr>
          <p:cNvPr id="1495" name="Google Shape;1495;g3aee0efb5a8_0_94"/>
          <p:cNvSpPr/>
          <p:nvPr/>
        </p:nvSpPr>
        <p:spPr>
          <a:xfrm>
            <a:off x="11038542" y="628437"/>
            <a:ext cx="7842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Not for review yet</a:t>
            </a:r>
            <a:endParaRPr b="0" i="1" sz="600" u="none" cap="none" strike="noStrike">
              <a:solidFill>
                <a:srgbClr val="000000"/>
              </a:solidFill>
              <a:latin typeface="Arial"/>
              <a:ea typeface="Arial"/>
              <a:cs typeface="Arial"/>
              <a:sym typeface="Arial"/>
            </a:endParaRPr>
          </a:p>
        </p:txBody>
      </p:sp>
      <p:grpSp>
        <p:nvGrpSpPr>
          <p:cNvPr id="1496" name="Google Shape;1496;g3aee0efb5a8_0_94"/>
          <p:cNvGrpSpPr/>
          <p:nvPr/>
        </p:nvGrpSpPr>
        <p:grpSpPr>
          <a:xfrm>
            <a:off x="11746584" y="108549"/>
            <a:ext cx="360688" cy="374038"/>
            <a:chOff x="-3204864" y="2816087"/>
            <a:chExt cx="1413910" cy="1332993"/>
          </a:xfrm>
        </p:grpSpPr>
        <p:sp>
          <p:nvSpPr>
            <p:cNvPr id="1497" name="Google Shape;1497;g3aee0efb5a8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498" name="Google Shape;1498;g3aee0efb5a8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grpSp>
        <p:nvGrpSpPr>
          <p:cNvPr id="1499" name="Google Shape;1499;g3aee0efb5a8_0_94"/>
          <p:cNvGrpSpPr/>
          <p:nvPr/>
        </p:nvGrpSpPr>
        <p:grpSpPr>
          <a:xfrm>
            <a:off x="10953246" y="474024"/>
            <a:ext cx="152985" cy="144230"/>
            <a:chOff x="-3204864" y="2816087"/>
            <a:chExt cx="1413910" cy="1332993"/>
          </a:xfrm>
        </p:grpSpPr>
        <p:sp>
          <p:nvSpPr>
            <p:cNvPr id="1500" name="Google Shape;1500;g3aee0efb5a8_0_94"/>
            <p:cNvSpPr/>
            <p:nvPr/>
          </p:nvSpPr>
          <p:spPr>
            <a:xfrm rot="-2346466">
              <a:off x="-2912766" y="3074950"/>
              <a:ext cx="1042050" cy="623012"/>
            </a:xfrm>
            <a:custGeom>
              <a:rect b="b" l="l" r="r" t="t"/>
              <a:pathLst>
                <a:path extrusionOk="0" h="623784" w="1043342">
                  <a:moveTo>
                    <a:pt x="1000763" y="252857"/>
                  </a:moveTo>
                  <a:cubicBezTo>
                    <a:pt x="1020338" y="265001"/>
                    <a:pt x="1035280" y="284612"/>
                    <a:pt x="1040949" y="308812"/>
                  </a:cubicBezTo>
                  <a:cubicBezTo>
                    <a:pt x="1052289" y="357213"/>
                    <a:pt x="1022244" y="405641"/>
                    <a:pt x="973844" y="416981"/>
                  </a:cubicBezTo>
                  <a:cubicBezTo>
                    <a:pt x="683394" y="485406"/>
                    <a:pt x="262930" y="599811"/>
                    <a:pt x="102494" y="622257"/>
                  </a:cubicBezTo>
                  <a:cubicBezTo>
                    <a:pt x="42167" y="630697"/>
                    <a:pt x="20697" y="603810"/>
                    <a:pt x="11009" y="550102"/>
                  </a:cubicBezTo>
                  <a:cubicBezTo>
                    <a:pt x="-4962" y="461564"/>
                    <a:pt x="-2763" y="181695"/>
                    <a:pt x="12484" y="90012"/>
                  </a:cubicBezTo>
                  <a:cubicBezTo>
                    <a:pt x="27731" y="-1671"/>
                    <a:pt x="52783" y="2"/>
                    <a:pt x="102494" y="2"/>
                  </a:cubicBezTo>
                  <a:cubicBezTo>
                    <a:pt x="152205" y="2"/>
                    <a:pt x="192504" y="40301"/>
                    <a:pt x="192504" y="90012"/>
                  </a:cubicBezTo>
                  <a:lnTo>
                    <a:pt x="229465" y="346985"/>
                  </a:lnTo>
                  <a:lnTo>
                    <a:pt x="932781" y="241706"/>
                  </a:lnTo>
                  <a:cubicBezTo>
                    <a:pt x="956981" y="236037"/>
                    <a:pt x="981189" y="240713"/>
                    <a:pt x="1000763" y="2528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1501" name="Google Shape;1501;g3aee0efb5a8_0_94"/>
            <p:cNvSpPr/>
            <p:nvPr/>
          </p:nvSpPr>
          <p:spPr>
            <a:xfrm>
              <a:off x="-3204864" y="3149361"/>
              <a:ext cx="1008112" cy="999719"/>
            </a:xfrm>
            <a:custGeom>
              <a:rect b="b" l="l" r="r" t="t"/>
              <a:pathLst>
                <a:path extrusionOk="0" h="999719" w="1008112">
                  <a:moveTo>
                    <a:pt x="201543" y="0"/>
                  </a:moveTo>
                  <a:lnTo>
                    <a:pt x="806569" y="0"/>
                  </a:lnTo>
                  <a:cubicBezTo>
                    <a:pt x="828436" y="0"/>
                    <a:pt x="849489" y="3482"/>
                    <a:pt x="868906" y="10837"/>
                  </a:cubicBezTo>
                  <a:lnTo>
                    <a:pt x="766785" y="130809"/>
                  </a:lnTo>
                  <a:cubicBezTo>
                    <a:pt x="764581" y="129502"/>
                    <a:pt x="762292" y="129436"/>
                    <a:pt x="759987" y="129436"/>
                  </a:cubicBezTo>
                  <a:lnTo>
                    <a:pt x="248125" y="129436"/>
                  </a:lnTo>
                  <a:cubicBezTo>
                    <a:pt x="183175" y="129436"/>
                    <a:pt x="130523" y="182088"/>
                    <a:pt x="130523" y="247038"/>
                  </a:cubicBezTo>
                  <a:lnTo>
                    <a:pt x="130523" y="752680"/>
                  </a:lnTo>
                  <a:cubicBezTo>
                    <a:pt x="130523" y="817630"/>
                    <a:pt x="183175" y="870282"/>
                    <a:pt x="248125" y="870282"/>
                  </a:cubicBezTo>
                  <a:lnTo>
                    <a:pt x="759987" y="870282"/>
                  </a:lnTo>
                  <a:cubicBezTo>
                    <a:pt x="824937" y="870282"/>
                    <a:pt x="877589" y="817630"/>
                    <a:pt x="877589" y="752680"/>
                  </a:cubicBezTo>
                  <a:lnTo>
                    <a:pt x="877589" y="637743"/>
                  </a:lnTo>
                  <a:lnTo>
                    <a:pt x="1008112" y="484405"/>
                  </a:lnTo>
                  <a:lnTo>
                    <a:pt x="1008112" y="798176"/>
                  </a:lnTo>
                  <a:cubicBezTo>
                    <a:pt x="1008112" y="909485"/>
                    <a:pt x="917878" y="999719"/>
                    <a:pt x="806569" y="999719"/>
                  </a:cubicBezTo>
                  <a:lnTo>
                    <a:pt x="201543" y="999719"/>
                  </a:lnTo>
                  <a:cubicBezTo>
                    <a:pt x="90234" y="999719"/>
                    <a:pt x="0" y="909485"/>
                    <a:pt x="0" y="798176"/>
                  </a:cubicBezTo>
                  <a:lnTo>
                    <a:pt x="0" y="201543"/>
                  </a:lnTo>
                  <a:cubicBezTo>
                    <a:pt x="0" y="90234"/>
                    <a:pt x="90234" y="0"/>
                    <a:pt x="201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FFFFFF"/>
                </a:solidFill>
                <a:latin typeface="Arial"/>
                <a:ea typeface="Arial"/>
                <a:cs typeface="Arial"/>
                <a:sym typeface="Arial"/>
              </a:endParaRPr>
            </a:p>
          </p:txBody>
        </p:sp>
      </p:grpSp>
      <p:sp>
        <p:nvSpPr>
          <p:cNvPr id="1502" name="Google Shape;1502;g3aee0efb5a8_0_94"/>
          <p:cNvSpPr/>
          <p:nvPr/>
        </p:nvSpPr>
        <p:spPr>
          <a:xfrm>
            <a:off x="11038542" y="460183"/>
            <a:ext cx="545400" cy="1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4646C"/>
              </a:buClr>
              <a:buSzPts val="600"/>
              <a:buFont typeface="Arial"/>
              <a:buNone/>
            </a:pPr>
            <a:r>
              <a:rPr b="0" i="1" lang="en-US" sz="600" u="none" cap="none" strike="noStrike">
                <a:solidFill>
                  <a:srgbClr val="54646C"/>
                </a:solidFill>
                <a:latin typeface="Arial"/>
                <a:ea typeface="Arial"/>
                <a:cs typeface="Arial"/>
                <a:sym typeface="Arial"/>
              </a:rPr>
              <a:t>For review</a:t>
            </a:r>
            <a:endParaRPr b="0" i="1" sz="600" u="none" cap="none" strike="noStrike">
              <a:solidFill>
                <a:srgbClr val="000000"/>
              </a:solidFill>
              <a:latin typeface="Arial"/>
              <a:ea typeface="Arial"/>
              <a:cs typeface="Arial"/>
              <a:sym typeface="Arial"/>
            </a:endParaRPr>
          </a:p>
        </p:txBody>
      </p:sp>
      <p:sp>
        <p:nvSpPr>
          <p:cNvPr id="1503" name="Google Shape;1503;g3aee0efb5a8_0_94"/>
          <p:cNvSpPr/>
          <p:nvPr/>
        </p:nvSpPr>
        <p:spPr>
          <a:xfrm>
            <a:off x="6133483" y="4805805"/>
            <a:ext cx="5979300" cy="203700"/>
          </a:xfrm>
          <a:prstGeom prst="roundRect">
            <a:avLst>
              <a:gd fmla="val 16667" name="adj"/>
            </a:avLst>
          </a:prstGeom>
          <a:solidFill>
            <a:schemeClr val="dk1"/>
          </a:solidFill>
          <a:ln>
            <a:noFill/>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chemeClr val="lt1"/>
              </a:buClr>
              <a:buSzPts val="1000"/>
              <a:buFont typeface="Arial"/>
              <a:buNone/>
            </a:pPr>
            <a:r>
              <a:rPr b="1" i="0" lang="en-US" sz="1000" u="none" cap="none" strike="noStrike">
                <a:solidFill>
                  <a:schemeClr val="lt1"/>
                </a:solidFill>
                <a:latin typeface="Arial"/>
                <a:ea typeface="Arial"/>
                <a:cs typeface="Arial"/>
                <a:sym typeface="Arial"/>
              </a:rPr>
              <a:t>6. Key internal and external stakeholders affected and to be considered:</a:t>
            </a:r>
            <a:endParaRPr b="0" i="0" sz="1400" u="none" cap="none" strike="noStrike">
              <a:solidFill>
                <a:srgbClr val="000000"/>
              </a:solidFill>
              <a:latin typeface="Arial"/>
              <a:ea typeface="Arial"/>
              <a:cs typeface="Arial"/>
              <a:sym typeface="Arial"/>
            </a:endParaRPr>
          </a:p>
        </p:txBody>
      </p:sp>
      <p:graphicFrame>
        <p:nvGraphicFramePr>
          <p:cNvPr id="1504" name="Google Shape;1504;g3aee0efb5a8_0_94"/>
          <p:cNvGraphicFramePr/>
          <p:nvPr/>
        </p:nvGraphicFramePr>
        <p:xfrm>
          <a:off x="6133483" y="5073443"/>
          <a:ext cx="3000000" cy="3000000"/>
        </p:xfrm>
        <a:graphic>
          <a:graphicData uri="http://schemas.openxmlformats.org/drawingml/2006/table">
            <a:tbl>
              <a:tblPr>
                <a:noFill/>
                <a:tableStyleId>{C5731C0F-C688-4FB1-88AB-C4D54DDAFE16}</a:tableStyleId>
              </a:tblPr>
              <a:tblGrid>
                <a:gridCol w="1856150"/>
                <a:gridCol w="4123000"/>
              </a:tblGrid>
              <a:tr h="184975">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Stakeholder</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Involvement</a:t>
                      </a:r>
                      <a:endParaRPr sz="1400" u="none" cap="none" strike="noStrike"/>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Board</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Spending less time on supervising committees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Committees</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rPr>
                        <a:t>Working more independent and increasing the quality of their events</a:t>
                      </a:r>
                      <a:endParaRPr sz="1000" u="none" cap="none" strike="noStrike">
                        <a:solidFill>
                          <a:schemeClr val="dk1"/>
                        </a:solidFil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84975">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36000" marB="36000" marR="36000" marL="360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505" name="Google Shape;1505;g3aee0efb5a8_0_94"/>
          <p:cNvSpPr/>
          <p:nvPr/>
        </p:nvSpPr>
        <p:spPr>
          <a:xfrm>
            <a:off x="6133483" y="4086179"/>
            <a:ext cx="5979300" cy="688800"/>
          </a:xfrm>
          <a:prstGeom prst="roundRect">
            <a:avLst>
              <a:gd fmla="val 9273" name="adj"/>
            </a:avLst>
          </a:prstGeom>
          <a:solidFill>
            <a:srgbClr val="F2F2F2"/>
          </a:solidFill>
          <a:ln cap="flat" cmpd="sng" w="9525">
            <a:solidFill>
              <a:srgbClr val="BFBFBF"/>
            </a:solidFill>
            <a:prstDash val="solid"/>
            <a:round/>
            <a:headEnd len="sm" w="sm" type="none"/>
            <a:tailEnd len="sm" w="sm" type="none"/>
          </a:ln>
        </p:spPr>
        <p:txBody>
          <a:bodyPr anchorCtr="0" anchor="t" bIns="36000" lIns="36000" spcFirstLastPara="1" rIns="36000" wrap="square" tIns="36000">
            <a:noAutofit/>
          </a:bodyPr>
          <a:lstStyle/>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The right people in the committees that will take responsibility and work independently</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en-US" sz="1000" u="none" cap="none" strike="noStrike">
                <a:solidFill>
                  <a:schemeClr val="dk1"/>
                </a:solidFill>
                <a:latin typeface="Arial"/>
                <a:ea typeface="Arial"/>
                <a:cs typeface="Arial"/>
                <a:sym typeface="Arial"/>
              </a:rPr>
              <a:t>Input we get from current committee members</a:t>
            </a:r>
            <a:endParaRPr b="0" i="0" sz="1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graphicFrame>
        <p:nvGraphicFramePr>
          <p:cNvPr id="1506" name="Google Shape;1506;g3aee0efb5a8_0_94"/>
          <p:cNvGraphicFramePr/>
          <p:nvPr/>
        </p:nvGraphicFramePr>
        <p:xfrm>
          <a:off x="104119" y="1210751"/>
          <a:ext cx="3000000" cy="3000000"/>
        </p:xfrm>
        <a:graphic>
          <a:graphicData uri="http://schemas.openxmlformats.org/drawingml/2006/table">
            <a:tbl>
              <a:tblPr>
                <a:noFill/>
                <a:tableStyleId>{11685DE8-C0B9-4516-91CA-B60ADC38C828}</a:tableStyleId>
              </a:tblPr>
              <a:tblGrid>
                <a:gridCol w="314800"/>
                <a:gridCol w="3602675"/>
                <a:gridCol w="1127350"/>
                <a:gridCol w="909575"/>
              </a:tblGrid>
              <a:tr h="4501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Exactly what</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who </a:t>
                      </a:r>
                      <a:r>
                        <a:rPr b="0" i="0" lang="en-US" sz="1000" u="none" cap="none" strike="noStrike">
                          <a:solidFill>
                            <a:schemeClr val="dk1"/>
                          </a:solidFill>
                          <a:latin typeface="Arial"/>
                          <a:ea typeface="Arial"/>
                          <a:cs typeface="Arial"/>
                          <a:sym typeface="Arial"/>
                        </a:rPr>
                        <a:t>(1 person)</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By exactly when</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Brainstorming about assumptions regarding whitebooks, knowledge transfer in general, and onboarding</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Floris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11-02-2026</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2</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Creating two workforces, one for onboarding and one for whitebooks/knowledge transfer</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Marc</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11-02-2026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3</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Creating interviews for committee members to test assumptions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11-02</a:t>
                      </a:r>
                      <a:r>
                        <a:rPr b="0" i="0" lang="en-US" sz="1000" u="none" cap="none" strike="noStrike">
                          <a:solidFill>
                            <a:schemeClr val="dk1"/>
                          </a:solidFill>
                          <a:latin typeface="Arial"/>
                          <a:ea typeface="Arial"/>
                          <a:cs typeface="Arial"/>
                          <a:sym typeface="Arial"/>
                        </a:rPr>
                        <a:t>-</a:t>
                      </a:r>
                      <a:r>
                        <a:rPr lang="en-US" sz="1000" u="none" cap="none" strike="noStrike">
                          <a:latin typeface="Arial"/>
                          <a:ea typeface="Arial"/>
                          <a:cs typeface="Arial"/>
                          <a:sym typeface="Arial"/>
                        </a:rPr>
                        <a:t>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32900">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4</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Conducting interviews with committee members to validate assumptions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Jesaja</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5</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Analyzing results of the interviews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Marc</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21-02-2026</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rPr>
                        <a:t>Brainstorming about ways to make supervising committees more efficient (whitebooks, automated through email)</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Yvonne</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10-03-2026</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7</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Arial"/>
                          <a:ea typeface="Arial"/>
                          <a:cs typeface="Arial"/>
                          <a:sym typeface="Arial"/>
                          <a:extLst>
                            <a:ext uri="http://customooxmlschemas.google.com/">
                              <go:slidesCustomData xmlns:go="http://customooxmlschemas.google.com/" textRoundtripDataId="111"/>
                            </a:ext>
                          </a:extLst>
                        </a:rPr>
                        <a:t>Having a plan to make a more effective committee onboarding</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Floris</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1-03-2026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8</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Create survey to understand onboarding performance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Marc</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1-3-2026</a:t>
                      </a:r>
                      <a:endParaRPr sz="10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8242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9</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Having a plan to improve the whitebooks, knowledge transfer (regarding budgeting)</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Jésaja</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10-03-2026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10</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Use updated onboarding for the second part-time committees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Yvonne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11</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Send out survey to get onboarding performance (measure onboarding KPI’s)</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Marc</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28-3-2026</a:t>
                      </a:r>
                      <a:endParaRPr sz="10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12</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extLst>
                            <a:ext uri="http://customooxmlschemas.google.com/">
                              <go:slidesCustomData xmlns:go="http://customooxmlschemas.google.com/" textRoundtripDataId="112"/>
                            </a:ext>
                          </a:extLst>
                        </a:rPr>
                        <a:t>Reflection second onboarding  and using this to decide how to do the next onboarding in september</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Yvonne</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13</a:t>
                      </a:r>
                      <a:endParaRPr b="1"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revised whitebooks (</a:t>
                      </a:r>
                      <a:r>
                        <a:rPr lang="en-US" sz="1100" u="none" cap="none" strike="noStrike">
                          <a:solidFill>
                            <a:srgbClr val="000000"/>
                          </a:solidFill>
                          <a:latin typeface="Arial"/>
                          <a:ea typeface="Arial"/>
                          <a:cs typeface="Arial"/>
                          <a:sym typeface="Arial"/>
                        </a:rPr>
                        <a:t>Eurekaweek, Party Committee, Internal Consulting Committee)</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To be determined</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28-3-2026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Arial"/>
                          <a:ea typeface="Arial"/>
                          <a:cs typeface="Arial"/>
                          <a:sym typeface="Arial"/>
                        </a:rPr>
                        <a:t>14</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revised whitebooks (All trip committees and IBA Fresh and BA Intro)</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To be determined</a:t>
                      </a:r>
                      <a:endParaRPr sz="10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28-4-2026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revised whitebooks (</a:t>
                      </a:r>
                      <a:r>
                        <a:rPr lang="en-US" sz="1100" u="none" cap="none" strike="noStrike">
                          <a:solidFill>
                            <a:srgbClr val="000000"/>
                          </a:solidFill>
                          <a:latin typeface="Arial"/>
                          <a:ea typeface="Arial"/>
                          <a:cs typeface="Arial"/>
                          <a:sym typeface="Arial"/>
                        </a:rPr>
                        <a:t>Academic ,Events ,Premaster</a:t>
                      </a:r>
                      <a:endParaRPr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lang="en-US" sz="1100" u="none" cap="none" strike="noStrike">
                          <a:solidFill>
                            <a:srgbClr val="000000"/>
                          </a:solidFill>
                          <a:latin typeface="Arial"/>
                          <a:ea typeface="Arial"/>
                          <a:cs typeface="Arial"/>
                          <a:sym typeface="Arial"/>
                        </a:rPr>
                        <a:t>,Reach Out ,Speaker Series</a:t>
                      </a:r>
                      <a:r>
                        <a:rPr lang="en-US" sz="1000" u="none" cap="none" strike="noStrike"/>
                        <a:t>)</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To be determined</a:t>
                      </a:r>
                      <a:endParaRPr sz="10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28-5-2026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5</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revised whitebooks (Activity teams+ Commercial Team + Marketing Team</a:t>
                      </a:r>
                      <a:r>
                        <a:rPr lang="en-US" sz="1100" u="none" cap="none" strike="noStrike">
                          <a:solidFill>
                            <a:srgbClr val="000000"/>
                          </a:solidFill>
                          <a:latin typeface="Arial"/>
                          <a:ea typeface="Arial"/>
                          <a:cs typeface="Arial"/>
                          <a:sym typeface="Arial"/>
                        </a:rPr>
                        <a:t> </a:t>
                      </a:r>
                      <a:r>
                        <a:rPr lang="en-US" sz="1000" u="none" cap="none" strike="noStrike"/>
                        <a:t>)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Jésaja</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18-6-2026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Have better knowledge transfer regarding budgeting</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Jésaja</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18-6-2026</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675">
                <a:tc>
                  <a:txBody>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1</a:t>
                      </a:r>
                      <a:r>
                        <a:rPr b="1" lang="en-US" sz="1000" u="none" cap="none" strike="noStrike">
                          <a:latin typeface="Arial"/>
                          <a:ea typeface="Arial"/>
                          <a:cs typeface="Arial"/>
                          <a:sym typeface="Arial"/>
                        </a:rPr>
                        <a:t>7</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45725" marL="457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STAR RSM">
      <a:dk1>
        <a:srgbClr val="201B58"/>
      </a:dk1>
      <a:lt1>
        <a:srgbClr val="FFFFFF"/>
      </a:lt1>
      <a:dk2>
        <a:srgbClr val="6ECBFF"/>
      </a:dk2>
      <a:lt2>
        <a:srgbClr val="EBEFF1"/>
      </a:lt2>
      <a:accent1>
        <a:srgbClr val="201B58"/>
      </a:accent1>
      <a:accent2>
        <a:srgbClr val="6ECBFF"/>
      </a:accent2>
      <a:accent3>
        <a:srgbClr val="6ECBFF"/>
      </a:accent3>
      <a:accent4>
        <a:srgbClr val="EFD714"/>
      </a:accent4>
      <a:accent5>
        <a:srgbClr val="6EBE44"/>
      </a:accent5>
      <a:accent6>
        <a:srgbClr val="8A51A1"/>
      </a:accent6>
      <a:hlink>
        <a:srgbClr val="6ECBFF"/>
      </a:hlink>
      <a:folHlink>
        <a:srgbClr val="EE58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2025-10-15T11:50:12Z</dcterms:created>
  <dc:creator>Floris Murk</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0x01010073C8DB0F04D82E4C95408002D4B13C63</vt:lpwstr>
  </property>
</Properties>
</file>